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702" r:id="rId2"/>
    <p:sldMasterId id="2147483742" r:id="rId3"/>
  </p:sldMasterIdLst>
  <p:notesMasterIdLst>
    <p:notesMasterId r:id="rId48"/>
  </p:notesMasterIdLst>
  <p:handoutMasterIdLst>
    <p:handoutMasterId r:id="rId49"/>
  </p:handoutMasterIdLst>
  <p:sldIdLst>
    <p:sldId id="412" r:id="rId4"/>
    <p:sldId id="377" r:id="rId5"/>
    <p:sldId id="379" r:id="rId6"/>
    <p:sldId id="440" r:id="rId7"/>
    <p:sldId id="441" r:id="rId8"/>
    <p:sldId id="451" r:id="rId9"/>
    <p:sldId id="415" r:id="rId10"/>
    <p:sldId id="403" r:id="rId11"/>
    <p:sldId id="452" r:id="rId12"/>
    <p:sldId id="453" r:id="rId13"/>
    <p:sldId id="438" r:id="rId14"/>
    <p:sldId id="405" r:id="rId15"/>
    <p:sldId id="444" r:id="rId16"/>
    <p:sldId id="445" r:id="rId17"/>
    <p:sldId id="454" r:id="rId18"/>
    <p:sldId id="456" r:id="rId19"/>
    <p:sldId id="455" r:id="rId20"/>
    <p:sldId id="457" r:id="rId21"/>
    <p:sldId id="458" r:id="rId22"/>
    <p:sldId id="465" r:id="rId23"/>
    <p:sldId id="466" r:id="rId24"/>
    <p:sldId id="459" r:id="rId25"/>
    <p:sldId id="460" r:id="rId26"/>
    <p:sldId id="463" r:id="rId27"/>
    <p:sldId id="467" r:id="rId28"/>
    <p:sldId id="411" r:id="rId29"/>
    <p:sldId id="468" r:id="rId30"/>
    <p:sldId id="413" r:id="rId31"/>
    <p:sldId id="470" r:id="rId32"/>
    <p:sldId id="471" r:id="rId33"/>
    <p:sldId id="414" r:id="rId34"/>
    <p:sldId id="476" r:id="rId35"/>
    <p:sldId id="477" r:id="rId36"/>
    <p:sldId id="478" r:id="rId37"/>
    <p:sldId id="475" r:id="rId38"/>
    <p:sldId id="479" r:id="rId39"/>
    <p:sldId id="480" r:id="rId40"/>
    <p:sldId id="482" r:id="rId41"/>
    <p:sldId id="407" r:id="rId42"/>
    <p:sldId id="409" r:id="rId43"/>
    <p:sldId id="331" r:id="rId44"/>
    <p:sldId id="389" r:id="rId45"/>
    <p:sldId id="390" r:id="rId46"/>
    <p:sldId id="371" r:id="rId4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A00"/>
    <a:srgbClr val="69A6FF"/>
    <a:srgbClr val="0064FF"/>
    <a:srgbClr val="FE4A00"/>
    <a:srgbClr val="131046"/>
    <a:srgbClr val="003BC9"/>
    <a:srgbClr val="F5F7FB"/>
    <a:srgbClr val="232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9" autoAdjust="0"/>
    <p:restoredTop sz="95352" autoAdjust="0"/>
  </p:normalViewPr>
  <p:slideViewPr>
    <p:cSldViewPr snapToGrid="0">
      <p:cViewPr varScale="1">
        <p:scale>
          <a:sx n="160" d="100"/>
          <a:sy n="160" d="100"/>
        </p:scale>
        <p:origin x="192" y="296"/>
      </p:cViewPr>
      <p:guideLst>
        <p:guide orient="horz" pos="1620"/>
        <p:guide pos="2880"/>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60" d="100"/>
        <a:sy n="160" d="100"/>
      </p:scale>
      <p:origin x="0" y="0"/>
    </p:cViewPr>
  </p:sorterViewPr>
  <p:notesViewPr>
    <p:cSldViewPr snapToGrid="0">
      <p:cViewPr>
        <p:scale>
          <a:sx n="160" d="100"/>
          <a:sy n="160" d="100"/>
        </p:scale>
        <p:origin x="954"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D4E5A9-4810-EA4A-987A-78E2E68F2DE2}" type="datetimeFigureOut">
              <a:rPr lang="en-US" smtClean="0"/>
              <a:t>5/15/18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EAAFE7-CBE4-0A4F-94B4-865F409D77D9}" type="slidenum">
              <a:rPr lang="en-US" smtClean="0"/>
              <a:t>‹#›</a:t>
            </a:fld>
            <a:endParaRPr lang="en-US" dirty="0"/>
          </a:p>
        </p:txBody>
      </p:sp>
    </p:spTree>
    <p:extLst>
      <p:ext uri="{BB962C8B-B14F-4D97-AF65-F5344CB8AC3E}">
        <p14:creationId xmlns:p14="http://schemas.microsoft.com/office/powerpoint/2010/main" val="6763116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57A27-B8D1-4737-999F-E4EB83941AD5}" type="datetimeFigureOut">
              <a:rPr lang="en-US" smtClean="0"/>
              <a:t>5/15/18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746B0-E623-43C3-B998-5542CCB46496}" type="slidenum">
              <a:rPr lang="en-US" smtClean="0"/>
              <a:t>‹#›</a:t>
            </a:fld>
            <a:endParaRPr lang="en-US" dirty="0"/>
          </a:p>
        </p:txBody>
      </p:sp>
    </p:spTree>
    <p:extLst>
      <p:ext uri="{BB962C8B-B14F-4D97-AF65-F5344CB8AC3E}">
        <p14:creationId xmlns:p14="http://schemas.microsoft.com/office/powerpoint/2010/main" val="198014504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82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00746B0-E623-43C3-B998-5542CCB464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0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529C4E9-9815-2C4B-8773-F08204D37298}" type="slidenum">
              <a:rPr lang="en-US" smtClean="0"/>
              <a:t>11</a:t>
            </a:fld>
            <a:endParaRPr lang="en-US" dirty="0"/>
          </a:p>
        </p:txBody>
      </p:sp>
    </p:spTree>
    <p:extLst>
      <p:ext uri="{BB962C8B-B14F-4D97-AF65-F5344CB8AC3E}">
        <p14:creationId xmlns:p14="http://schemas.microsoft.com/office/powerpoint/2010/main" val="3794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ensure that you understand an important difference</a:t>
            </a:r>
            <a:r>
              <a:rPr lang="en-US" baseline="0" dirty="0"/>
              <a:t> in digital applications vs. traditional applications.</a:t>
            </a:r>
          </a:p>
          <a:p>
            <a:endParaRPr lang="en-US" baseline="0" dirty="0"/>
          </a:p>
          <a:p>
            <a:r>
              <a:rPr lang="en-US" baseline="0" dirty="0"/>
              <a:t>In traditional applications, you generally had a web server/app server/portal running in the datacenter, which had a fat pipe (high bandwidth, low latency) to the systems of record it needed to access in order to serve requests.  This meant that developers could be “efficient” (or lazy) in terms of how much code they wrote.  Let’s say they wanted to build an app that needed to know if the user was allergic to peanuts.  There was probably a service on the backend that would return a patient’s health record</a:t>
            </a:r>
            <a:r>
              <a:rPr lang="is-IS" baseline="0" dirty="0"/>
              <a:t>….a 5MB file full of information.  But we only need 1 bit – a boolean saying True/False – allergic or not.  These developers didn’t care, because it didn’t impact their performance meaningfully, and it was easier to just use what’s available vs. </a:t>
            </a:r>
            <a:r>
              <a:rPr lang="en-US" baseline="0" dirty="0"/>
              <a:t>G</a:t>
            </a:r>
            <a:r>
              <a:rPr lang="is-IS" baseline="0" dirty="0"/>
              <a:t>oing thru a 6 month waiting period to get the IT folks to build them a new service.  So, the app would go back and forth a ton, download a ton of info, throw away most of it, and send it back to the client.</a:t>
            </a:r>
          </a:p>
          <a:p>
            <a:endParaRPr lang="is-IS" baseline="0" dirty="0"/>
          </a:p>
          <a:p>
            <a:r>
              <a:rPr lang="is-IS" baseline="0" dirty="0"/>
              <a:t>Now, apply that in a digital world where the app runs on a phone, or in a cloud far away from the SOR’s, or on an IoT device.  The same approach doesn’t scale.  You have...you guessed it....2 options:</a:t>
            </a:r>
          </a:p>
          <a:p>
            <a:r>
              <a:rPr lang="is-IS" baseline="0" dirty="0"/>
              <a:t>1]  You could ask the folks who own the backend IT systems to create a new request to get peanut allergy status.  Of course, that’ll be ready 8 months from now (remember, central IT is measured on uptime, resiliency, and have rigid processes designed to protect those)</a:t>
            </a:r>
          </a:p>
          <a:p>
            <a:r>
              <a:rPr lang="is-IS" baseline="0" dirty="0"/>
              <a:t>2]  You can add a new tier between the app and the systems of record which is owned by the digital team, and resides inside the enterprise w/ a fast pipe.  Next slide please.</a:t>
            </a:r>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33</a:t>
            </a:fld>
            <a:endParaRPr lang="en-US"/>
          </a:p>
        </p:txBody>
      </p:sp>
    </p:spTree>
    <p:extLst>
      <p:ext uri="{BB962C8B-B14F-4D97-AF65-F5344CB8AC3E}">
        <p14:creationId xmlns:p14="http://schemas.microsoft.com/office/powerpoint/2010/main" val="222063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option 2 is the best.  But this has implications.  You need an offering which helps you create and protect this new tier.  Luckily, IBM has catapulted itself to the #1 position in the API market based in large part on its ability to do this uniquely well.  API Connect allows you to discover systems of record, and quickly generate and customize code that accesses them. Then, it allows this code to be managed in concert with the other aspects of API Management.  For example, API Connect keeps your swagger definitions, gateway configurations, developer portal docs, and API manager configurations in sync as you update your API code.  It also provides an enterprise grade runtime environment for these APIs to run.  Finally, it includes API Gateway options (either DataPower or an embedded micro gateway) which allows developers to easily customize the gateway in front of their apps.     </a:t>
            </a:r>
          </a:p>
          <a:p>
            <a:br>
              <a:rPr lang="en-US" dirty="0"/>
            </a:br>
            <a:endParaRPr lang="en-US" dirty="0"/>
          </a:p>
          <a:p>
            <a:r>
              <a:rPr lang="en-US" dirty="0"/>
              <a:t>This new tier is recognized by analysts as the interaction tier.  And IBM is recognized as the leader in the space.</a:t>
            </a:r>
          </a:p>
          <a:p>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34</a:t>
            </a:fld>
            <a:endParaRPr lang="en-US"/>
          </a:p>
        </p:txBody>
      </p:sp>
    </p:spTree>
    <p:extLst>
      <p:ext uri="{BB962C8B-B14F-4D97-AF65-F5344CB8AC3E}">
        <p14:creationId xmlns:p14="http://schemas.microsoft.com/office/powerpoint/2010/main" val="238108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Start with IBM Transformation Advisor to understand your inventory and to select  the best entry point into your modernization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Deliver value at each step of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Outcomes are accelerated as you progress thru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GET FIRST RESULTS IN WEEKS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Containerize the monolith to</a:t>
            </a:r>
            <a:r>
              <a:rPr lang="en-US" sz="1200" b="1" baseline="0" dirty="0"/>
              <a:t> </a:t>
            </a:r>
            <a:r>
              <a:rPr lang="en-US" sz="1200" dirty="0"/>
              <a:t>Reduce costs, simplify operations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Expose on-</a:t>
            </a:r>
            <a:r>
              <a:rPr lang="en-US" sz="1200" b="1" dirty="0" err="1"/>
              <a:t>prem</a:t>
            </a:r>
            <a:r>
              <a:rPr lang="en-US" sz="1200" b="1" dirty="0"/>
              <a:t> assets with APIs. </a:t>
            </a:r>
            <a:r>
              <a:rPr lang="en-US" sz="1200" dirty="0"/>
              <a:t>Build APIs for your legacy assets that will not move to the cloud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Refactor into </a:t>
            </a:r>
            <a:r>
              <a:rPr lang="en-US" sz="1200" b="1" dirty="0" err="1"/>
              <a:t>macroservices</a:t>
            </a:r>
            <a:r>
              <a:rPr lang="en-US" sz="1200" b="1" dirty="0"/>
              <a:t>. </a:t>
            </a:r>
            <a:r>
              <a:rPr lang="en-US" sz="1200" dirty="0"/>
              <a:t>Break down monoliths into deployable components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Add microservices </a:t>
            </a:r>
            <a:r>
              <a:rPr lang="en-US" sz="1200" dirty="0"/>
              <a:t>Innovate incrementally, establish success early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Strangle the monolith </a:t>
            </a:r>
            <a:r>
              <a:rPr lang="en-US" sz="1200" dirty="0"/>
              <a:t>Sunset the monolith incrementally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3E7D2536-B53E-1842-84AC-1DEA9D565D8C}" type="slidenum">
              <a:rPr lang="en-US" smtClean="0"/>
              <a:t>39</a:t>
            </a:fld>
            <a:endParaRPr lang="en-US"/>
          </a:p>
        </p:txBody>
      </p:sp>
    </p:spTree>
    <p:extLst>
      <p:ext uri="{BB962C8B-B14F-4D97-AF65-F5344CB8AC3E}">
        <p14:creationId xmlns:p14="http://schemas.microsoft.com/office/powerpoint/2010/main" val="5624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0746B0-E623-43C3-B998-5542CCB46496}" type="slidenum">
              <a:rPr lang="en-US" smtClean="0"/>
              <a:t>41</a:t>
            </a:fld>
            <a:endParaRPr lang="en-US" dirty="0"/>
          </a:p>
        </p:txBody>
      </p:sp>
    </p:spTree>
    <p:extLst>
      <p:ext uri="{BB962C8B-B14F-4D97-AF65-F5344CB8AC3E}">
        <p14:creationId xmlns:p14="http://schemas.microsoft.com/office/powerpoint/2010/main" val="378869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9107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61737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05890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0832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12745349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7819733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560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138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3167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17460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572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96988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004452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841022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87525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888190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4586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9526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0643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7338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829503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61922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018385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36916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6058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34645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07498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6708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0984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1895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1912866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709199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647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505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9494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2438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756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008623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72633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6356698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9814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92308" y="4869748"/>
            <a:ext cx="32794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26328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53863"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14936" y="4869748"/>
            <a:ext cx="405316"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6514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564882956"/>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dirty="0"/>
              <a:t>Click to edit Master title style</a:t>
            </a:r>
          </a:p>
        </p:txBody>
      </p:sp>
      <p:sp>
        <p:nvSpPr>
          <p:cNvPr id="5" name="Text Placeholder 4"/>
          <p:cNvSpPr>
            <a:spLocks noGrp="1"/>
          </p:cNvSpPr>
          <p:nvPr>
            <p:ph type="body" sz="quarter" idx="10"/>
          </p:nvPr>
        </p:nvSpPr>
        <p:spPr>
          <a:xfrm>
            <a:off x="457200" y="971550"/>
            <a:ext cx="7543800" cy="3543300"/>
          </a:xfrm>
          <a:prstGeom prst="rect">
            <a:avLst/>
          </a:prstGeom>
        </p:spPr>
        <p:txBody>
          <a:bodyPr lIns="91410" tIns="45718" rIns="91410" bIns="45718"/>
          <a:lstStyle>
            <a:lvl1pPr>
              <a:spcBef>
                <a:spcPts val="900"/>
              </a:spcBef>
              <a:defRPr sz="1425"/>
            </a:lvl1pPr>
            <a:lvl2pPr>
              <a:defRPr sz="1200"/>
            </a:lvl2pPr>
            <a:lvl3pPr>
              <a:defRPr sz="1125">
                <a:solidFill>
                  <a:schemeClr val="tx1">
                    <a:lumMod val="50000"/>
                    <a:lumOff val="50000"/>
                  </a:schemeClr>
                </a:solidFill>
              </a:defRPr>
            </a:lvl3pPr>
            <a:lvl4pPr>
              <a:defRPr sz="9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915480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772"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887" indent="0">
              <a:buNone/>
              <a:defRPr/>
            </a:lvl2pPr>
            <a:lvl3pPr marL="685772" indent="0">
              <a:buNone/>
              <a:defRPr/>
            </a:lvl3pPr>
            <a:lvl4pPr marL="1028659" indent="0">
              <a:buNone/>
              <a:defRPr/>
            </a:lvl4pPr>
            <a:lvl5pPr marL="1371545"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3506523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334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69269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103928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8134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7877908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93293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49246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8987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65779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790835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64856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23479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20947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181069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439399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7232071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64341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992735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74328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7065992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783935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6648265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150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422559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541723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42724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3177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346988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3836349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2915995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824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667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60500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88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05790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4457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7483951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41035827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76782"/>
            <a:ext cx="1496066"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57878" y="4869748"/>
            <a:ext cx="386122"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260257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446829"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5156484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67930"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00868" y="4869748"/>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9340741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566404"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545354107"/>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chemeClr val="bg1"/>
              </a:solidFill>
            </a:endParaRPr>
          </a:p>
        </p:txBody>
      </p:sp>
      <p:sp>
        <p:nvSpPr>
          <p:cNvPr id="8" name="Rectangle 7"/>
          <p:cNvSpPr/>
          <p:nvPr userDrawn="1"/>
        </p:nvSpPr>
        <p:spPr>
          <a:xfrm>
            <a:off x="0" y="1"/>
            <a:ext cx="9144000" cy="55734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rgbClr val="1E88DA"/>
              </a:solidFill>
            </a:endParaRPr>
          </a:p>
        </p:txBody>
      </p:sp>
      <p:sp>
        <p:nvSpPr>
          <p:cNvPr id="9" name="Rectangle 8"/>
          <p:cNvSpPr/>
          <p:nvPr userDrawn="1"/>
        </p:nvSpPr>
        <p:spPr>
          <a:xfrm>
            <a:off x="139722" y="4920274"/>
            <a:ext cx="1192212" cy="92333"/>
          </a:xfrm>
          <a:prstGeom prst="rect">
            <a:avLst/>
          </a:prstGeom>
        </p:spPr>
        <p:txBody>
          <a:bodyPr wrap="square" lIns="0" tIns="0" rIns="0" bIns="0">
            <a:spAutoFit/>
          </a:bodyPr>
          <a:lstStyle/>
          <a:p>
            <a:pPr defTabSz="914333"/>
            <a:r>
              <a:rPr lang="en-US" sz="600" dirty="0">
                <a:solidFill>
                  <a:srgbClr val="2D2D2D"/>
                </a:solidFill>
                <a:cs typeface="Arial" panose="020B0604020202020204" pitchFamily="34" charset="0"/>
              </a:rPr>
              <a:t>© 2017  IBM Corporation</a:t>
            </a:r>
          </a:p>
        </p:txBody>
      </p:sp>
      <p:sp>
        <p:nvSpPr>
          <p:cNvPr id="2" name="Title 1"/>
          <p:cNvSpPr>
            <a:spLocks noGrp="1"/>
          </p:cNvSpPr>
          <p:nvPr>
            <p:ph type="title"/>
          </p:nvPr>
        </p:nvSpPr>
        <p:spPr>
          <a:xfrm>
            <a:off x="286914" y="59862"/>
            <a:ext cx="8463136" cy="471360"/>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6"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1747483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365760" y="173736"/>
            <a:ext cx="8016240" cy="390144"/>
          </a:xfrm>
        </p:spPr>
        <p:txBody>
          <a:bodyPr/>
          <a:lstStyle>
            <a:lvl1pPr>
              <a:defRPr sz="28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88"/>
            <a:ext cx="508355" cy="264262"/>
          </a:xfrm>
          <a:prstGeom prst="rect">
            <a:avLst/>
          </a:prstGeom>
        </p:spPr>
        <p:txBody>
          <a:bodyPr/>
          <a:lstStyle>
            <a:lvl1pPr>
              <a:buFontTx/>
              <a:buNone/>
              <a:defRPr sz="900">
                <a:solidFill>
                  <a:schemeClr val="bg2"/>
                </a:solidFill>
                <a:latin typeface="Arial"/>
                <a:cs typeface="Arial"/>
              </a:defRPr>
            </a:lvl1pPr>
          </a:lstStyle>
          <a:p>
            <a:pPr defTabSz="457189" eaLnBrk="0" fontAlgn="base" hangingPunct="0">
              <a:spcBef>
                <a:spcPct val="0"/>
              </a:spcBef>
              <a:spcAft>
                <a:spcPct val="0"/>
              </a:spcAft>
              <a:buClr>
                <a:srgbClr val="AEAEAE"/>
              </a:buClr>
            </a:pPr>
            <a:fld id="{49B251D6-59A5-5440-A186-83C59CB8DA62}" type="slidenum">
              <a:rPr lang="en-US" smtClean="0">
                <a:solidFill>
                  <a:srgbClr val="5A5A5A"/>
                </a:solidFill>
                <a:ea typeface="MS PGothic" panose="020B0600070205080204" pitchFamily="34" charset="-128"/>
              </a:rPr>
              <a:pPr defTabSz="457189" eaLnBrk="0" fontAlgn="base" hangingPunct="0">
                <a:spcBef>
                  <a:spcPct val="0"/>
                </a:spcBef>
                <a:spcAft>
                  <a:spcPct val="0"/>
                </a:spcAft>
                <a:buClr>
                  <a:srgbClr val="AEAEAE"/>
                </a:buClr>
              </a:pPr>
              <a:t>‹#›</a:t>
            </a:fld>
            <a:endParaRPr lang="en-US" dirty="0">
              <a:solidFill>
                <a:srgbClr val="5A5A5A"/>
              </a:solidFill>
              <a:ea typeface="MS PGothic" panose="020B0600070205080204" pitchFamily="34" charset="-128"/>
            </a:endParaRPr>
          </a:p>
        </p:txBody>
      </p:sp>
    </p:spTree>
    <p:extLst>
      <p:ext uri="{BB962C8B-B14F-4D97-AF65-F5344CB8AC3E}">
        <p14:creationId xmlns:p14="http://schemas.microsoft.com/office/powerpoint/2010/main" val="8074200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00131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32036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33436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8637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61365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62113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0999754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2593674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87779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776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38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51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72984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098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398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8863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8982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71213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639525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0630502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615586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622542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30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theme" Target="../theme/theme2.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theme" Target="../theme/theme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3362080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816" r:id="rId36"/>
    <p:sldLayoutId id="2147483817" r:id="rId37"/>
    <p:sldLayoutId id="2147483818" r:id="rId38"/>
    <p:sldLayoutId id="2147483819" r:id="rId39"/>
    <p:sldLayoutId id="2147483820" r:id="rId40"/>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userDrawn="1">
          <p15:clr>
            <a:srgbClr val="F26B43"/>
          </p15:clr>
        </p15:guide>
        <p15:guide id="2" orient="horz" pos="1214" userDrawn="1">
          <p15:clr>
            <a:srgbClr val="F26B43"/>
          </p15:clr>
        </p15:guide>
        <p15:guide id="3" orient="horz" pos="912" userDrawn="1">
          <p15:clr>
            <a:srgbClr val="F26B43"/>
          </p15:clr>
        </p15:guide>
        <p15:guide id="5" orient="horz" pos="610" userDrawn="1">
          <p15:clr>
            <a:srgbClr val="F26B43"/>
          </p15:clr>
        </p15:guide>
        <p15:guide id="7" orient="horz" pos="1517" userDrawn="1">
          <p15:clr>
            <a:srgbClr val="F26B43"/>
          </p15:clr>
        </p15:guide>
        <p15:guide id="8" orient="horz" pos="1820" userDrawn="1">
          <p15:clr>
            <a:srgbClr val="F26B43"/>
          </p15:clr>
        </p15:guide>
        <p15:guide id="9" orient="horz" pos="2122"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07" userDrawn="1">
          <p15:clr>
            <a:srgbClr val="F26B43"/>
          </p15:clr>
        </p15:guide>
        <p15:guide id="31" pos="3132" userDrawn="1">
          <p15:clr>
            <a:srgbClr val="F26B43"/>
          </p15:clr>
        </p15:guide>
        <p15:guide id="32" pos="3348" userDrawn="1">
          <p15:clr>
            <a:srgbClr val="F26B43"/>
          </p15:clr>
        </p15:guide>
        <p15:guide id="34" orient="horz" pos="2324" userDrawn="1">
          <p15:clr>
            <a:srgbClr val="F26B43"/>
          </p15:clr>
        </p15:guide>
        <p15:guide id="35" orient="horz" pos="315" userDrawn="1">
          <p15:clr>
            <a:srgbClr val="F26B43"/>
          </p15:clr>
        </p15:guide>
        <p15:guide id="36" orient="horz" pos="5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402979063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162797907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tiff"/><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9.xml"/><Relationship Id="rId5" Type="http://schemas.openxmlformats.org/officeDocument/2006/relationships/image" Target="../media/image44.tiff"/><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tiff"/><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1.emf"/><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49.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s://developer.ibm.com/app-modernization/" TargetMode="External"/><Relationship Id="rId4" Type="http://schemas.openxmlformats.org/officeDocument/2006/relationships/image" Target="../media/image64.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7.png"/><Relationship Id="rId7" Type="http://schemas.openxmlformats.org/officeDocument/2006/relationships/image" Target="../media/image71.jpg"/><Relationship Id="rId2" Type="http://schemas.openxmlformats.org/officeDocument/2006/relationships/image" Target="../media/image66.png"/><Relationship Id="rId1" Type="http://schemas.openxmlformats.org/officeDocument/2006/relationships/slideLayout" Target="../slideLayouts/slideLayout3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hyperlink" Target="https://www.ibm.com/cloud/garage/content/culture/app-modernization-field-guide/" TargetMode="External"/><Relationship Id="rId3" Type="http://schemas.openxmlformats.org/officeDocument/2006/relationships/hyperlink" Target="https://developer.ibm.com/app-modernization/" TargetMode="External"/><Relationship Id="rId7" Type="http://schemas.openxmlformats.org/officeDocument/2006/relationships/hyperlink" Target="https://www.ibm.com/cloud/garage/content/course/websphere-on-cloud-private" TargetMode="External"/><Relationship Id="rId2"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hyperlink" Target="https://developer.ibm.com/cloudautomation/" TargetMode="External"/><Relationship Id="rId5" Type="http://schemas.openxmlformats.org/officeDocument/2006/relationships/hyperlink" Target="http://wasdev.net/" TargetMode="External"/><Relationship Id="rId4" Type="http://schemas.openxmlformats.org/officeDocument/2006/relationships/hyperlink" Target="https://www.ibm.com/us-en/marketplace/microclimate" TargetMode="External"/><Relationship Id="rId9" Type="http://schemas.openxmlformats.org/officeDocument/2006/relationships/hyperlink" Target="https://www.ibm.com/developerworks/library/mw-1701-was-migration/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3.xml"/><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79" y="1890658"/>
            <a:ext cx="8280893" cy="832717"/>
          </a:xfrm>
        </p:spPr>
        <p:txBody>
          <a:bodyPr anchor="t"/>
          <a:lstStyle/>
          <a:p>
            <a:r>
              <a:rPr lang="en-US" sz="3200" b="1" dirty="0">
                <a:latin typeface="IBM Plex Sans Light" panose="020B0503050000000000" pitchFamily="34" charset="77"/>
              </a:rPr>
              <a:t>IBM </a:t>
            </a:r>
            <a:r>
              <a:rPr lang="en-US" sz="3200" b="1" dirty="0">
                <a:latin typeface="IBM Plex Sans SemiBold" panose="020B0503050000000000" pitchFamily="34" charset="77"/>
              </a:rPr>
              <a:t>Application Modernization</a:t>
            </a:r>
            <a:br>
              <a:rPr lang="en-US" sz="3200" dirty="0">
                <a:latin typeface="IBM Plex Sans Light" panose="020B0503050000000000" pitchFamily="34" charset="77"/>
              </a:rPr>
            </a:br>
            <a:br>
              <a:rPr lang="en-US" sz="3200" b="1" dirty="0">
                <a:latin typeface="IBM Plex Sans SemiBold" panose="020B0503050000000000" pitchFamily="34" charset="77"/>
              </a:rPr>
            </a:br>
            <a:endParaRPr lang="en-US" sz="3200" b="1" dirty="0">
              <a:latin typeface="IBM Plex Sans SemiBold" panose="020B0503050000000000" pitchFamily="34" charset="77"/>
            </a:endParaRPr>
          </a:p>
        </p:txBody>
      </p:sp>
      <p:pic>
        <p:nvPicPr>
          <p:cNvPr id="5" name="Picture 4">
            <a:extLst>
              <a:ext uri="{FF2B5EF4-FFF2-40B4-BE49-F238E27FC236}">
                <a16:creationId xmlns:a16="http://schemas.microsoft.com/office/drawing/2014/main" id="{F9A48FE0-8A36-684C-871C-84E5A2846638}"/>
              </a:ext>
            </a:extLst>
          </p:cNvPr>
          <p:cNvPicPr>
            <a:picLocks noChangeAspect="1"/>
          </p:cNvPicPr>
          <p:nvPr/>
        </p:nvPicPr>
        <p:blipFill>
          <a:blip r:embed="rId3"/>
          <a:stretch>
            <a:fillRect/>
          </a:stretch>
        </p:blipFill>
        <p:spPr>
          <a:xfrm>
            <a:off x="529679" y="1549767"/>
            <a:ext cx="1765300" cy="88900"/>
          </a:xfrm>
          <a:prstGeom prst="rect">
            <a:avLst/>
          </a:prstGeom>
        </p:spPr>
      </p:pic>
    </p:spTree>
    <p:extLst>
      <p:ext uri="{BB962C8B-B14F-4D97-AF65-F5344CB8AC3E}">
        <p14:creationId xmlns:p14="http://schemas.microsoft.com/office/powerpoint/2010/main" val="2794569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Apps</a:t>
            </a:r>
          </a:p>
        </p:txBody>
      </p:sp>
    </p:spTree>
    <p:extLst>
      <p:ext uri="{BB962C8B-B14F-4D97-AF65-F5344CB8AC3E}">
        <p14:creationId xmlns:p14="http://schemas.microsoft.com/office/powerpoint/2010/main" val="191370523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202517" y="290926"/>
            <a:ext cx="7907227" cy="390917"/>
          </a:xfrm>
          <a:prstGeom prst="rect">
            <a:avLst/>
          </a:prstGeom>
        </p:spPr>
        <p:txBody>
          <a:bodyPr vert="horz" lIns="68580" tIns="34290" rIns="68580" bIns="34290" rtlCol="0">
            <a:noAutofit/>
          </a:bodyPr>
          <a:lstStyle>
            <a:lvl1pPr marL="0" indent="0" algn="l" defTabSz="914400" rtl="0" eaLnBrk="1" fontAlgn="t" latinLnBrk="0" hangingPunct="1">
              <a:lnSpc>
                <a:spcPct val="90000"/>
              </a:lnSpc>
              <a:spcBef>
                <a:spcPts val="1000"/>
              </a:spcBef>
              <a:buFontTx/>
              <a:buNone/>
              <a:defRPr sz="3000" kern="1200" baseline="0">
                <a:solidFill>
                  <a:srgbClr val="5498E4"/>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85772">
              <a:defRPr/>
            </a:pPr>
            <a:r>
              <a:rPr lang="en-US" sz="2250" b="1" dirty="0">
                <a:ea typeface=""/>
                <a:cs typeface=""/>
              </a:rPr>
              <a:t>Why Containers for Application Modernization?</a:t>
            </a:r>
            <a:endParaRPr lang="en-US" sz="2250" dirty="0">
              <a:ea typeface=""/>
              <a:cs typeface=""/>
            </a:endParaRPr>
          </a:p>
        </p:txBody>
      </p:sp>
      <p:sp>
        <p:nvSpPr>
          <p:cNvPr id="27" name="TextBox 26"/>
          <p:cNvSpPr txBox="1"/>
          <p:nvPr/>
        </p:nvSpPr>
        <p:spPr>
          <a:xfrm>
            <a:off x="281386" y="697130"/>
            <a:ext cx="3330410" cy="425771"/>
          </a:xfrm>
          <a:prstGeom prst="rect">
            <a:avLst/>
          </a:prstGeom>
        </p:spPr>
        <p:txBody>
          <a:bodyPr vert="horz" wrap="square" lIns="68580" tIns="34290" rIns="68580" bIns="34290" rtlCol="0" anchor="t" anchorCtr="0">
            <a:noAutofit/>
          </a:bodyPr>
          <a:lstStyle/>
          <a:p>
            <a:pPr>
              <a:lnSpc>
                <a:spcPct val="90000"/>
              </a:lnSpc>
              <a:spcBef>
                <a:spcPts val="750"/>
              </a:spcBef>
            </a:pPr>
            <a:endParaRPr lang="en-US" sz="1875" dirty="0"/>
          </a:p>
        </p:txBody>
      </p:sp>
      <p:pic>
        <p:nvPicPr>
          <p:cNvPr id="28" name="Picture 27"/>
          <p:cNvPicPr>
            <a:picLocks noChangeAspect="1"/>
          </p:cNvPicPr>
          <p:nvPr/>
        </p:nvPicPr>
        <p:blipFill>
          <a:blip r:embed="rId3"/>
          <a:stretch>
            <a:fillRect/>
          </a:stretch>
        </p:blipFill>
        <p:spPr>
          <a:xfrm>
            <a:off x="0" y="1300679"/>
            <a:ext cx="9144000" cy="1135699"/>
          </a:xfrm>
          <a:prstGeom prst="rect">
            <a:avLst/>
          </a:prstGeom>
        </p:spPr>
      </p:pic>
      <p:sp>
        <p:nvSpPr>
          <p:cNvPr id="29" name="Rectangle 28"/>
          <p:cNvSpPr>
            <a:spLocks noChangeArrowheads="1"/>
          </p:cNvSpPr>
          <p:nvPr/>
        </p:nvSpPr>
        <p:spPr bwMode="auto">
          <a:xfrm>
            <a:off x="1958537" y="1521722"/>
            <a:ext cx="1927664" cy="718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Todd</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Operations / Admin</a:t>
            </a:r>
          </a:p>
          <a:p>
            <a:pPr>
              <a:spcAft>
                <a:spcPts val="300"/>
              </a:spcAft>
            </a:pPr>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infrastructure, security, and management of the environment.</a:t>
            </a:r>
            <a:endParaRPr lang="en-US" sz="825" i="1" dirty="0">
              <a:solidFill>
                <a:schemeClr val="tx1">
                  <a:lumMod val="75000"/>
                  <a:lumOff val="25000"/>
                </a:schemeClr>
              </a:solidFill>
              <a:ea typeface="HelvNeue Light Italic for IBM" charset="0"/>
              <a:cs typeface="HelvNeue Light Italic for IBM" charset="0"/>
            </a:endParaRPr>
          </a:p>
        </p:txBody>
      </p:sp>
      <p:sp>
        <p:nvSpPr>
          <p:cNvPr id="30" name="Rectangle 29"/>
          <p:cNvSpPr>
            <a:spLocks noChangeArrowheads="1"/>
          </p:cNvSpPr>
          <p:nvPr/>
        </p:nvSpPr>
        <p:spPr bwMode="auto">
          <a:xfrm>
            <a:off x="5757888" y="1521722"/>
            <a:ext cx="2390272" cy="7186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Jane</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Enterprise Developer</a:t>
            </a:r>
          </a:p>
          <a:p>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modernizing existing applications and creating new Cloud Native Workloads.</a:t>
            </a:r>
            <a:endParaRPr lang="en-US" sz="825" i="1" dirty="0">
              <a:solidFill>
                <a:schemeClr val="tx1">
                  <a:lumMod val="75000"/>
                  <a:lumOff val="25000"/>
                </a:schemeClr>
              </a:solidFill>
              <a:ea typeface="HelvNeue Light Italic for IBM" charset="0"/>
              <a:cs typeface="HelvNeue Light Italic for IBM" charset="0"/>
            </a:endParaRPr>
          </a:p>
        </p:txBody>
      </p:sp>
      <p:sp>
        <p:nvSpPr>
          <p:cNvPr id="31" name="Rectangle 30"/>
          <p:cNvSpPr/>
          <p:nvPr/>
        </p:nvSpPr>
        <p:spPr>
          <a:xfrm rot="16200000">
            <a:off x="5271220"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sp>
        <p:nvSpPr>
          <p:cNvPr id="32" name="Rectangle 31"/>
          <p:cNvSpPr/>
          <p:nvPr/>
        </p:nvSpPr>
        <p:spPr>
          <a:xfrm rot="16200000">
            <a:off x="1494728"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pic>
        <p:nvPicPr>
          <p:cNvPr id="33" name="Picture 32"/>
          <p:cNvPicPr>
            <a:picLocks noChangeAspect="1"/>
          </p:cNvPicPr>
          <p:nvPr/>
        </p:nvPicPr>
        <p:blipFill>
          <a:blip r:embed="rId4"/>
          <a:stretch>
            <a:fillRect/>
          </a:stretch>
        </p:blipFill>
        <p:spPr>
          <a:xfrm>
            <a:off x="671779" y="878595"/>
            <a:ext cx="1179881" cy="1179881"/>
          </a:xfrm>
          <a:prstGeom prst="rect">
            <a:avLst/>
          </a:prstGeom>
        </p:spPr>
      </p:pic>
      <p:pic>
        <p:nvPicPr>
          <p:cNvPr id="34" name="Picture 33"/>
          <p:cNvPicPr>
            <a:picLocks noChangeAspect="1"/>
          </p:cNvPicPr>
          <p:nvPr/>
        </p:nvPicPr>
        <p:blipFill>
          <a:blip r:embed="rId5"/>
          <a:stretch>
            <a:fillRect/>
          </a:stretch>
        </p:blipFill>
        <p:spPr>
          <a:xfrm>
            <a:off x="4413982" y="878594"/>
            <a:ext cx="1179881" cy="1184267"/>
          </a:xfrm>
          <a:prstGeom prst="rect">
            <a:avLst/>
          </a:prstGeom>
        </p:spPr>
      </p:pic>
      <p:sp>
        <p:nvSpPr>
          <p:cNvPr id="5" name="TextBox 4"/>
          <p:cNvSpPr txBox="1"/>
          <p:nvPr/>
        </p:nvSpPr>
        <p:spPr>
          <a:xfrm>
            <a:off x="202517" y="2512213"/>
            <a:ext cx="3848980" cy="260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Simpler, lighter and denser than VMs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Portable across different environments</a:t>
            </a:r>
          </a:p>
          <a:p>
            <a:pPr marL="257165" indent="-257165" hangingPunct="0">
              <a:lnSpc>
                <a:spcPts val="1760"/>
              </a:lnSpc>
              <a:buFont typeface="Arial" charset="0"/>
              <a:buChar char="•"/>
            </a:pPr>
            <a:r>
              <a:rPr lang="en-US" sz="1500" dirty="0">
                <a:solidFill>
                  <a:schemeClr val="bg2"/>
                </a:solidFill>
              </a:rPr>
              <a:t>Provisioning takes a few seconds, I can respond quickly to spikes in usage</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 updates, zero app upgrade middleware updates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Self-healing with Kubernetes</a:t>
            </a:r>
          </a:p>
          <a:p>
            <a:pPr marL="257165" indent="-257165" hangingPunct="0">
              <a:lnSpc>
                <a:spcPts val="1760"/>
              </a:lnSpc>
              <a:buFont typeface="Arial" charset="0"/>
              <a:buChar char="•"/>
            </a:pPr>
            <a:endParaRPr lang="en-US" sz="1500" dirty="0">
              <a:solidFill>
                <a:schemeClr val="bg2"/>
              </a:solidFill>
              <a:cs typeface="HelvNeue Light for IBM"/>
              <a:sym typeface="HelvNeue Light for IBM"/>
            </a:endParaRPr>
          </a:p>
          <a:p>
            <a:pPr lvl="0" hangingPunct="0">
              <a:lnSpc>
                <a:spcPts val="1760"/>
              </a:lnSpc>
            </a:pP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
        <p:nvSpPr>
          <p:cNvPr id="12" name="TextBox 11"/>
          <p:cNvSpPr txBox="1"/>
          <p:nvPr/>
        </p:nvSpPr>
        <p:spPr>
          <a:xfrm>
            <a:off x="4051497" y="2484945"/>
            <a:ext cx="4979962" cy="23775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Package my app and all its dependencies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Deploy to any environment in seconds, enable DevOps</a:t>
            </a:r>
          </a:p>
          <a:p>
            <a:pPr marL="257165" indent="-257165" hangingPunct="0">
              <a:lnSpc>
                <a:spcPts val="1760"/>
              </a:lnSpc>
              <a:buFont typeface="Arial" charset="0"/>
              <a:buChar char="•"/>
            </a:pPr>
            <a:r>
              <a:rPr lang="en-US" sz="1500" dirty="0">
                <a:solidFill>
                  <a:schemeClr val="bg2"/>
                </a:solidFill>
              </a:rPr>
              <a:t>Decreased time for development, testing, and deployment </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Testing and bug tracking are easier because there is no difference between running locally, on a test server, or in production</a:t>
            </a:r>
          </a:p>
          <a:p>
            <a:pPr marL="257165" indent="-257165" hangingPunct="0">
              <a:lnSpc>
                <a:spcPts val="1760"/>
              </a:lnSpc>
              <a:buFont typeface="Arial" charset="0"/>
              <a:buChar char="•"/>
            </a:pPr>
            <a:r>
              <a:rPr lang="en-US" sz="1500" dirty="0">
                <a:solidFill>
                  <a:schemeClr val="bg2"/>
                </a:solidFill>
              </a:rPr>
              <a:t>Great option for microservices</a:t>
            </a: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Tree>
    <p:extLst>
      <p:ext uri="{BB962C8B-B14F-4D97-AF65-F5344CB8AC3E}">
        <p14:creationId xmlns:p14="http://schemas.microsoft.com/office/powerpoint/2010/main" val="287471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bg2"/>
                </a:solidFill>
              </a:rPr>
              <a:t>Application Modernization journey</a:t>
            </a:r>
            <a:endParaRPr lang="en-US" sz="2400" b="1" dirty="0">
              <a:solidFill>
                <a:schemeClr val="bg2"/>
              </a:solidFill>
              <a:latin typeface="IBM Plex Sans SemiBold" panose="020B0503050000000000" pitchFamily="34" charset="77"/>
            </a:endParaRPr>
          </a:p>
        </p:txBody>
      </p:sp>
      <p:pic>
        <p:nvPicPr>
          <p:cNvPr id="2" name="Picture 1"/>
          <p:cNvPicPr>
            <a:picLocks noChangeAspect="1"/>
          </p:cNvPicPr>
          <p:nvPr/>
        </p:nvPicPr>
        <p:blipFill>
          <a:blip r:embed="rId2"/>
          <a:stretch>
            <a:fillRect/>
          </a:stretch>
        </p:blipFill>
        <p:spPr>
          <a:xfrm>
            <a:off x="316760" y="794665"/>
            <a:ext cx="5414442" cy="4147667"/>
          </a:xfrm>
          <a:prstGeom prst="rect">
            <a:avLst/>
          </a:prstGeom>
        </p:spPr>
      </p:pic>
      <p:sp>
        <p:nvSpPr>
          <p:cNvPr id="3" name="TextBox 2"/>
          <p:cNvSpPr txBox="1"/>
          <p:nvPr/>
        </p:nvSpPr>
        <p:spPr>
          <a:xfrm>
            <a:off x="5903844" y="1149233"/>
            <a:ext cx="3140765" cy="3208571"/>
          </a:xfrm>
          <a:prstGeom prst="rect">
            <a:avLst/>
          </a:prstGeom>
          <a:noFill/>
        </p:spPr>
        <p:txBody>
          <a:bodyPr wrap="square" rtlCol="0">
            <a:spAutoFit/>
          </a:bodyPr>
          <a:lstStyle/>
          <a:p>
            <a:pPr marL="285750" indent="-285750">
              <a:buFont typeface="Arial" charset="0"/>
              <a:buChar char="•"/>
            </a:pPr>
            <a:endParaRPr lang="en-US" dirty="0">
              <a:solidFill>
                <a:schemeClr val="bg2"/>
              </a:solidFill>
            </a:endParaRPr>
          </a:p>
          <a:p>
            <a:pPr marL="285750" indent="-285750">
              <a:buFont typeface="Arial" charset="0"/>
              <a:buChar char="•"/>
            </a:pPr>
            <a:r>
              <a:rPr lang="en-US" b="1" dirty="0">
                <a:solidFill>
                  <a:schemeClr val="bg2"/>
                </a:solidFill>
              </a:rPr>
              <a:t>Containerize the monolith. </a:t>
            </a:r>
            <a:r>
              <a:rPr lang="en-US" dirty="0">
                <a:solidFill>
                  <a:schemeClr val="bg2"/>
                </a:solidFill>
              </a:rPr>
              <a:t>Reduce costs and simplify operations. </a:t>
            </a:r>
          </a:p>
          <a:p>
            <a:pPr marL="285750" indent="-285750">
              <a:buFont typeface="Arial" charset="0"/>
              <a:buChar char="•"/>
            </a:pPr>
            <a:r>
              <a:rPr lang="en-US" b="1" dirty="0">
                <a:solidFill>
                  <a:schemeClr val="bg2"/>
                </a:solidFill>
              </a:rPr>
              <a:t>Expose on-</a:t>
            </a:r>
            <a:r>
              <a:rPr lang="en-US" b="1" dirty="0" err="1">
                <a:solidFill>
                  <a:schemeClr val="bg2"/>
                </a:solidFill>
              </a:rPr>
              <a:t>prem</a:t>
            </a:r>
            <a:r>
              <a:rPr lang="en-US" b="1" dirty="0">
                <a:solidFill>
                  <a:schemeClr val="bg2"/>
                </a:solidFill>
              </a:rPr>
              <a:t> assets with APIs. </a:t>
            </a:r>
            <a:r>
              <a:rPr lang="en-US" dirty="0">
                <a:solidFill>
                  <a:schemeClr val="bg2"/>
                </a:solidFill>
              </a:rPr>
              <a:t>APIs enable legacy assets that are difficult to cloud enable. </a:t>
            </a:r>
          </a:p>
          <a:p>
            <a:pPr marL="285750" indent="-285750">
              <a:buFont typeface="Arial" charset="0"/>
              <a:buChar char="•"/>
            </a:pPr>
            <a:r>
              <a:rPr lang="en-US" b="1" dirty="0">
                <a:solidFill>
                  <a:schemeClr val="bg2"/>
                </a:solidFill>
              </a:rPr>
              <a:t>Refactor into </a:t>
            </a:r>
            <a:r>
              <a:rPr lang="en-US" b="1" dirty="0" err="1">
                <a:solidFill>
                  <a:schemeClr val="bg2"/>
                </a:solidFill>
              </a:rPr>
              <a:t>macroservices</a:t>
            </a:r>
            <a:r>
              <a:rPr lang="en-US" b="1" dirty="0">
                <a:solidFill>
                  <a:schemeClr val="bg2"/>
                </a:solidFill>
              </a:rPr>
              <a:t>. </a:t>
            </a:r>
            <a:r>
              <a:rPr lang="en-US" dirty="0">
                <a:solidFill>
                  <a:schemeClr val="bg2"/>
                </a:solidFill>
              </a:rPr>
              <a:t>Break down monoliths into deployable components. </a:t>
            </a:r>
          </a:p>
          <a:p>
            <a:pPr marL="285750" indent="-285750">
              <a:buFont typeface="Arial" charset="0"/>
              <a:buChar char="•"/>
            </a:pPr>
            <a:r>
              <a:rPr lang="en-US" b="1" dirty="0">
                <a:solidFill>
                  <a:schemeClr val="bg2"/>
                </a:solidFill>
              </a:rPr>
              <a:t>Add new microservices. </a:t>
            </a:r>
            <a:r>
              <a:rPr lang="en-US" dirty="0">
                <a:solidFill>
                  <a:schemeClr val="bg2"/>
                </a:solidFill>
              </a:rPr>
              <a:t>Innovate incrementally and establish success early. </a:t>
            </a:r>
          </a:p>
          <a:p>
            <a:pPr marL="285750" indent="-285750">
              <a:buFont typeface="Arial" charset="0"/>
              <a:buChar char="•"/>
            </a:pPr>
            <a:r>
              <a:rPr lang="en-US" b="1" dirty="0">
                <a:solidFill>
                  <a:schemeClr val="bg2"/>
                </a:solidFill>
              </a:rPr>
              <a:t>Strangle the monolith. </a:t>
            </a:r>
            <a:r>
              <a:rPr lang="en-US" dirty="0">
                <a:solidFill>
                  <a:schemeClr val="bg2"/>
                </a:solidFill>
              </a:rPr>
              <a:t>Incrementally sunset the monolith. </a:t>
            </a:r>
          </a:p>
        </p:txBody>
      </p:sp>
    </p:spTree>
    <p:extLst>
      <p:ext uri="{BB962C8B-B14F-4D97-AF65-F5344CB8AC3E}">
        <p14:creationId xmlns:p14="http://schemas.microsoft.com/office/powerpoint/2010/main" val="3233067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145384" y="249895"/>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helps classify existing apps based on </a:t>
            </a:r>
            <a:r>
              <a:rPr lang="en-US" sz="1800" b="1">
                <a:solidFill>
                  <a:schemeClr val="bg2"/>
                </a:solidFill>
                <a:latin typeface="IBM Plex Sans SemiBold" panose="020B0503050000000000" pitchFamily="34" charset="77"/>
              </a:rPr>
              <a:t>their modernization complexity</a:t>
            </a:r>
            <a:endParaRPr lang="en-US" sz="1800" b="1" dirty="0">
              <a:solidFill>
                <a:schemeClr val="bg2"/>
              </a:solidFill>
              <a:latin typeface="IBM Plex Sans SemiBold" panose="020B0503050000000000" pitchFamily="34" charset="77"/>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463" y="863766"/>
            <a:ext cx="6162855" cy="4014415"/>
          </a:xfrm>
          <a:prstGeom prst="rect">
            <a:avLst/>
          </a:prstGeom>
        </p:spPr>
      </p:pic>
      <p:cxnSp>
        <p:nvCxnSpPr>
          <p:cNvPr id="25" name="Straight Arrow Connector 24"/>
          <p:cNvCxnSpPr/>
          <p:nvPr/>
        </p:nvCxnSpPr>
        <p:spPr>
          <a:xfrm>
            <a:off x="2415530" y="2870973"/>
            <a:ext cx="2383565" cy="18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10048" y="1989432"/>
            <a:ext cx="1570016" cy="507831"/>
          </a:xfrm>
          <a:prstGeom prst="rect">
            <a:avLst/>
          </a:prstGeom>
          <a:noFill/>
        </p:spPr>
        <p:txBody>
          <a:bodyPr wrap="square" rtlCol="0">
            <a:spAutoFit/>
          </a:bodyPr>
          <a:lstStyle/>
          <a:p>
            <a:r>
              <a:rPr lang="en-US" b="1" dirty="0">
                <a:solidFill>
                  <a:schemeClr val="bg2"/>
                </a:solidFill>
              </a:rPr>
              <a:t>Simple</a:t>
            </a:r>
            <a:r>
              <a:rPr lang="en-US" dirty="0">
                <a:solidFill>
                  <a:schemeClr val="bg2"/>
                </a:solidFill>
              </a:rPr>
              <a:t>: </a:t>
            </a:r>
          </a:p>
          <a:p>
            <a:r>
              <a:rPr lang="en-US" dirty="0">
                <a:solidFill>
                  <a:schemeClr val="bg2"/>
                </a:solidFill>
              </a:rPr>
              <a:t>No code changes</a:t>
            </a:r>
          </a:p>
        </p:txBody>
      </p:sp>
      <p:cxnSp>
        <p:nvCxnSpPr>
          <p:cNvPr id="48" name="Straight Arrow Connector 47"/>
          <p:cNvCxnSpPr/>
          <p:nvPr/>
        </p:nvCxnSpPr>
        <p:spPr>
          <a:xfrm>
            <a:off x="2415530" y="3655113"/>
            <a:ext cx="238356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22018" y="4017889"/>
            <a:ext cx="1570017" cy="715581"/>
          </a:xfrm>
          <a:prstGeom prst="rect">
            <a:avLst/>
          </a:prstGeom>
          <a:noFill/>
        </p:spPr>
        <p:txBody>
          <a:bodyPr wrap="square" rtlCol="0">
            <a:spAutoFit/>
          </a:bodyPr>
          <a:lstStyle/>
          <a:p>
            <a:r>
              <a:rPr lang="en-US" b="1" dirty="0">
                <a:solidFill>
                  <a:schemeClr val="bg2"/>
                </a:solidFill>
              </a:rPr>
              <a:t>Moderate</a:t>
            </a:r>
            <a:r>
              <a:rPr lang="en-US" dirty="0">
                <a:solidFill>
                  <a:schemeClr val="bg2"/>
                </a:solidFill>
              </a:rPr>
              <a:t>: </a:t>
            </a:r>
          </a:p>
          <a:p>
            <a:r>
              <a:rPr lang="en-US" dirty="0">
                <a:solidFill>
                  <a:schemeClr val="bg2"/>
                </a:solidFill>
              </a:rPr>
              <a:t>Some refactoring needed</a:t>
            </a:r>
          </a:p>
        </p:txBody>
      </p:sp>
      <p:cxnSp>
        <p:nvCxnSpPr>
          <p:cNvPr id="51" name="Straight Arrow Connector 50"/>
          <p:cNvCxnSpPr/>
          <p:nvPr/>
        </p:nvCxnSpPr>
        <p:spPr>
          <a:xfrm>
            <a:off x="2083242" y="3407373"/>
            <a:ext cx="2719346" cy="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0048" y="3166030"/>
            <a:ext cx="1187560" cy="715581"/>
          </a:xfrm>
          <a:prstGeom prst="rect">
            <a:avLst/>
          </a:prstGeom>
          <a:noFill/>
        </p:spPr>
        <p:txBody>
          <a:bodyPr wrap="square" rtlCol="0">
            <a:spAutoFit/>
          </a:bodyPr>
          <a:lstStyle/>
          <a:p>
            <a:r>
              <a:rPr lang="en-US" b="1" dirty="0">
                <a:solidFill>
                  <a:schemeClr val="bg2"/>
                </a:solidFill>
              </a:rPr>
              <a:t>Complex</a:t>
            </a:r>
            <a:r>
              <a:rPr lang="en-US" dirty="0">
                <a:solidFill>
                  <a:schemeClr val="bg2"/>
                </a:solidFill>
              </a:rPr>
              <a:t>: </a:t>
            </a:r>
          </a:p>
          <a:p>
            <a:r>
              <a:rPr lang="en-US" dirty="0">
                <a:solidFill>
                  <a:schemeClr val="bg2"/>
                </a:solidFill>
              </a:rPr>
              <a:t>Continue to run in VMs</a:t>
            </a:r>
          </a:p>
        </p:txBody>
      </p:sp>
      <p:cxnSp>
        <p:nvCxnSpPr>
          <p:cNvPr id="55" name="Straight Connector 54"/>
          <p:cNvCxnSpPr/>
          <p:nvPr/>
        </p:nvCxnSpPr>
        <p:spPr>
          <a:xfrm>
            <a:off x="2415530" y="3655113"/>
            <a:ext cx="0" cy="5670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083242" y="4222143"/>
            <a:ext cx="332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2415530" y="2202511"/>
            <a:ext cx="0" cy="668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2083242" y="2194559"/>
            <a:ext cx="332288" cy="795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85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294469" y="280117"/>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generates artifacts to help you automate deployment onto IBM Cloud Platform(s)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120" y="863766"/>
            <a:ext cx="4748657" cy="4157538"/>
          </a:xfrm>
          <a:prstGeom prst="rect">
            <a:avLst/>
          </a:prstGeom>
        </p:spPr>
      </p:pic>
      <p:sp>
        <p:nvSpPr>
          <p:cNvPr id="5" name="Left Brace 4"/>
          <p:cNvSpPr/>
          <p:nvPr/>
        </p:nvSpPr>
        <p:spPr>
          <a:xfrm>
            <a:off x="2501120" y="2782957"/>
            <a:ext cx="202323" cy="9064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flipH="1" flipV="1">
            <a:off x="1622343" y="3212327"/>
            <a:ext cx="834887" cy="7951"/>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46490" y="3070237"/>
            <a:ext cx="1280160" cy="300082"/>
          </a:xfrm>
          <a:prstGeom prst="rect">
            <a:avLst/>
          </a:prstGeom>
          <a:noFill/>
        </p:spPr>
        <p:txBody>
          <a:bodyPr wrap="square" rtlCol="0">
            <a:spAutoFit/>
          </a:bodyPr>
          <a:lstStyle/>
          <a:p>
            <a:r>
              <a:rPr lang="en-US">
                <a:solidFill>
                  <a:schemeClr val="bg2"/>
                </a:solidFill>
              </a:rPr>
              <a:t>Containerize</a:t>
            </a:r>
          </a:p>
        </p:txBody>
      </p:sp>
      <p:cxnSp>
        <p:nvCxnSpPr>
          <p:cNvPr id="12" name="Straight Connector 11"/>
          <p:cNvCxnSpPr/>
          <p:nvPr/>
        </p:nvCxnSpPr>
        <p:spPr>
          <a:xfrm flipH="1" flipV="1">
            <a:off x="1622345" y="2568272"/>
            <a:ext cx="1081098" cy="795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1498" y="2426181"/>
            <a:ext cx="1455983" cy="300082"/>
          </a:xfrm>
          <a:prstGeom prst="rect">
            <a:avLst/>
          </a:prstGeom>
          <a:noFill/>
        </p:spPr>
        <p:txBody>
          <a:bodyPr wrap="square" rtlCol="0">
            <a:spAutoFit/>
          </a:bodyPr>
          <a:lstStyle/>
          <a:p>
            <a:r>
              <a:rPr lang="en-US">
                <a:solidFill>
                  <a:schemeClr val="bg2"/>
                </a:solidFill>
              </a:rPr>
              <a:t>Move to Liberty</a:t>
            </a:r>
            <a:endParaRPr lang="en-US" dirty="0">
              <a:solidFill>
                <a:schemeClr val="bg2"/>
              </a:solidFill>
            </a:endParaRPr>
          </a:p>
        </p:txBody>
      </p:sp>
    </p:spTree>
    <p:extLst>
      <p:ext uri="{BB962C8B-B14F-4D97-AF65-F5344CB8AC3E}">
        <p14:creationId xmlns:p14="http://schemas.microsoft.com/office/powerpoint/2010/main" val="130338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Containerized Monolith</a:t>
            </a:r>
          </a:p>
        </p:txBody>
      </p:sp>
      <p:sp>
        <p:nvSpPr>
          <p:cNvPr id="4" name="Rounded Rectangle 3"/>
          <p:cNvSpPr/>
          <p:nvPr/>
        </p:nvSpPr>
        <p:spPr>
          <a:xfrm>
            <a:off x="1983365" y="243615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1977349" y="196993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1650626" y="1758750"/>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p:spPr>
        </p:pic>
      </p:grpSp>
      <p:sp>
        <p:nvSpPr>
          <p:cNvPr id="9" name="Rounded Rectangle 8"/>
          <p:cNvSpPr/>
          <p:nvPr/>
        </p:nvSpPr>
        <p:spPr>
          <a:xfrm>
            <a:off x="6045164" y="2475256"/>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6039147" y="2009033"/>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876721" y="1915788"/>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5683020" y="1740704"/>
            <a:ext cx="351305" cy="342900"/>
          </a:xfrm>
          <a:prstGeom prst="rect">
            <a:avLst/>
          </a:prstGeom>
        </p:spPr>
      </p:pic>
      <p:sp>
        <p:nvSpPr>
          <p:cNvPr id="13" name="Striped Right Arrow 12"/>
          <p:cNvSpPr/>
          <p:nvPr/>
        </p:nvSpPr>
        <p:spPr>
          <a:xfrm>
            <a:off x="4088892" y="2271345"/>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ectangle 13"/>
          <p:cNvSpPr/>
          <p:nvPr/>
        </p:nvSpPr>
        <p:spPr>
          <a:xfrm>
            <a:off x="1180698" y="3558099"/>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Containerized runtime and middleware</a:t>
            </a:r>
          </a:p>
          <a:p>
            <a:pPr eaLnBrk="0" fontAlgn="base" hangingPunct="0">
              <a:spcBef>
                <a:spcPct val="0"/>
              </a:spcBef>
              <a:spcAft>
                <a:spcPct val="0"/>
              </a:spcAft>
            </a:pPr>
            <a:r>
              <a:rPr lang="en-US" sz="1013" dirty="0">
                <a:solidFill>
                  <a:schemeClr val="bg2"/>
                </a:solidFill>
              </a:rPr>
              <a:t>As little application change as possible</a:t>
            </a:r>
          </a:p>
          <a:p>
            <a:pPr eaLnBrk="0" fontAlgn="base" hangingPunct="0">
              <a:spcBef>
                <a:spcPct val="0"/>
              </a:spcBef>
              <a:spcAft>
                <a:spcPct val="0"/>
              </a:spcAft>
            </a:pPr>
            <a:r>
              <a:rPr lang="en-US" sz="1013" dirty="0">
                <a:solidFill>
                  <a:schemeClr val="bg2"/>
                </a:solidFill>
              </a:rPr>
              <a:t>Keep integrations and data on-</a:t>
            </a:r>
            <a:r>
              <a:rPr lang="en-US" sz="1013" dirty="0" err="1">
                <a:solidFill>
                  <a:schemeClr val="bg2"/>
                </a:solidFill>
              </a:rPr>
              <a:t>prem</a:t>
            </a:r>
            <a:r>
              <a:rPr lang="en-US" sz="1013" dirty="0">
                <a:solidFill>
                  <a:schemeClr val="bg2"/>
                </a:solidFill>
              </a:rPr>
              <a:t> </a:t>
            </a:r>
          </a:p>
          <a:p>
            <a:pPr eaLnBrk="0" fontAlgn="base" hangingPunct="0">
              <a:spcBef>
                <a:spcPct val="0"/>
              </a:spcBef>
              <a:spcAft>
                <a:spcPct val="0"/>
              </a:spcAft>
            </a:pPr>
            <a:r>
              <a:rPr lang="en-US" sz="1013" dirty="0">
                <a:solidFill>
                  <a:schemeClr val="bg2"/>
                </a:solidFill>
              </a:rPr>
              <a:t>Self-service developer access</a:t>
            </a:r>
          </a:p>
        </p:txBody>
      </p:sp>
      <p:sp>
        <p:nvSpPr>
          <p:cNvPr id="15" name="Rectangle 14"/>
          <p:cNvSpPr/>
          <p:nvPr/>
        </p:nvSpPr>
        <p:spPr>
          <a:xfrm>
            <a:off x="4843267" y="3558099"/>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Runs on cloud</a:t>
            </a:r>
          </a:p>
          <a:p>
            <a:pPr eaLnBrk="0" fontAlgn="base" hangingPunct="0">
              <a:spcBef>
                <a:spcPct val="0"/>
              </a:spcBef>
              <a:spcAft>
                <a:spcPct val="0"/>
              </a:spcAft>
            </a:pPr>
            <a:r>
              <a:rPr lang="en-US" sz="1013" dirty="0">
                <a:solidFill>
                  <a:schemeClr val="bg2"/>
                </a:solidFill>
              </a:rPr>
              <a:t>Small runtime/ Fast startup</a:t>
            </a:r>
          </a:p>
          <a:p>
            <a:pPr eaLnBrk="0" fontAlgn="base" hangingPunct="0">
              <a:spcBef>
                <a:spcPct val="0"/>
              </a:spcBef>
              <a:spcAft>
                <a:spcPct val="0"/>
              </a:spcAft>
            </a:pPr>
            <a:r>
              <a:rPr lang="en-US" sz="1013" dirty="0">
                <a:solidFill>
                  <a:schemeClr val="bg2"/>
                </a:solidFill>
              </a:rPr>
              <a:t>“Zero” future version migration</a:t>
            </a:r>
          </a:p>
          <a:p>
            <a:pPr eaLnBrk="0" fontAlgn="base" hangingPunct="0">
              <a:spcBef>
                <a:spcPct val="0"/>
              </a:spcBef>
              <a:spcAft>
                <a:spcPct val="0"/>
              </a:spcAft>
            </a:pPr>
            <a:r>
              <a:rPr lang="en-US" sz="1013" dirty="0">
                <a:solidFill>
                  <a:schemeClr val="bg2"/>
                </a:solidFill>
              </a:rPr>
              <a:t>Cloud portability</a:t>
            </a:r>
          </a:p>
          <a:p>
            <a:pPr eaLnBrk="0" fontAlgn="base" hangingPunct="0">
              <a:spcBef>
                <a:spcPct val="0"/>
              </a:spcBef>
              <a:spcAft>
                <a:spcPct val="0"/>
              </a:spcAft>
            </a:pPr>
            <a:r>
              <a:rPr lang="en-US" sz="1013" dirty="0">
                <a:solidFill>
                  <a:schemeClr val="bg2"/>
                </a:solidFill>
              </a:rPr>
              <a:t>Lower operational costs (higher runtime density)</a:t>
            </a:r>
          </a:p>
        </p:txBody>
      </p:sp>
      <p:sp>
        <p:nvSpPr>
          <p:cNvPr id="3" name="TextBox 2"/>
          <p:cNvSpPr txBox="1"/>
          <p:nvPr/>
        </p:nvSpPr>
        <p:spPr>
          <a:xfrm>
            <a:off x="1400890" y="3238132"/>
            <a:ext cx="630301" cy="300082"/>
          </a:xfrm>
          <a:prstGeom prst="rect">
            <a:avLst/>
          </a:prstGeom>
          <a:noFill/>
        </p:spPr>
        <p:txBody>
          <a:bodyPr wrap="none" rtlCol="0">
            <a:spAutoFit/>
          </a:bodyPr>
          <a:lstStyle/>
          <a:p>
            <a:r>
              <a:rPr lang="en-US">
                <a:solidFill>
                  <a:schemeClr val="bg2"/>
                </a:solidFill>
              </a:rPr>
              <a:t>What </a:t>
            </a:r>
          </a:p>
        </p:txBody>
      </p:sp>
      <p:sp>
        <p:nvSpPr>
          <p:cNvPr id="16" name="TextBox 15"/>
          <p:cNvSpPr txBox="1"/>
          <p:nvPr/>
        </p:nvSpPr>
        <p:spPr>
          <a:xfrm>
            <a:off x="4798141" y="319080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078" name="Picture 6" descr="mage result for dolly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54027" y="86061"/>
            <a:ext cx="972666" cy="9726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855472" y="825862"/>
            <a:ext cx="772969" cy="300082"/>
          </a:xfrm>
          <a:prstGeom prst="rect">
            <a:avLst/>
          </a:prstGeom>
          <a:noFill/>
        </p:spPr>
        <p:txBody>
          <a:bodyPr wrap="none" rtlCol="0">
            <a:spAutoFit/>
          </a:bodyPr>
          <a:lstStyle/>
          <a:p>
            <a:r>
              <a:rPr lang="en-US" dirty="0">
                <a:solidFill>
                  <a:schemeClr val="bg2"/>
                </a:solidFill>
              </a:rPr>
              <a:t>Migrate</a:t>
            </a:r>
          </a:p>
        </p:txBody>
      </p:sp>
    </p:spTree>
    <p:extLst>
      <p:ext uri="{BB962C8B-B14F-4D97-AF65-F5344CB8AC3E}">
        <p14:creationId xmlns:p14="http://schemas.microsoft.com/office/powerpoint/2010/main" val="222942063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Monolith</a:t>
            </a:r>
          </a:p>
        </p:txBody>
      </p:sp>
      <p:sp>
        <p:nvSpPr>
          <p:cNvPr id="9" name="Rounded Rectangle 8"/>
          <p:cNvSpPr/>
          <p:nvPr/>
        </p:nvSpPr>
        <p:spPr>
          <a:xfrm>
            <a:off x="5257803" y="223665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257803" y="1865367"/>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095377" y="1194606"/>
            <a:ext cx="1714498" cy="153703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901675" y="1019522"/>
            <a:ext cx="351305" cy="342900"/>
          </a:xfrm>
          <a:prstGeom prst="rect">
            <a:avLst/>
          </a:prstGeom>
        </p:spPr>
      </p:pic>
      <p:sp>
        <p:nvSpPr>
          <p:cNvPr id="16" name="Rounded Rectangle 15"/>
          <p:cNvSpPr/>
          <p:nvPr/>
        </p:nvSpPr>
        <p:spPr>
          <a:xfrm>
            <a:off x="5257803" y="1706269"/>
            <a:ext cx="1239253" cy="1918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REST</a:t>
            </a:r>
            <a:endParaRPr lang="en-US" sz="1013" dirty="0"/>
          </a:p>
        </p:txBody>
      </p:sp>
      <p:sp>
        <p:nvSpPr>
          <p:cNvPr id="17" name="Rounded Rectangle 16"/>
          <p:cNvSpPr/>
          <p:nvPr/>
        </p:nvSpPr>
        <p:spPr>
          <a:xfrm>
            <a:off x="5257803" y="1307751"/>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next gen UI</a:t>
            </a:r>
          </a:p>
        </p:txBody>
      </p:sp>
      <p:sp>
        <p:nvSpPr>
          <p:cNvPr id="18" name="Rounded Rectangle 17"/>
          <p:cNvSpPr/>
          <p:nvPr/>
        </p:nvSpPr>
        <p:spPr>
          <a:xfrm>
            <a:off x="1392657" y="1984778"/>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9" name="Rounded Rectangle 18"/>
          <p:cNvSpPr/>
          <p:nvPr/>
        </p:nvSpPr>
        <p:spPr>
          <a:xfrm>
            <a:off x="1386641" y="1518555"/>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20" name="Rectangle 19"/>
          <p:cNvSpPr/>
          <p:nvPr/>
        </p:nvSpPr>
        <p:spPr>
          <a:xfrm>
            <a:off x="1177684" y="1443356"/>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030513" y="1250226"/>
            <a:ext cx="351305" cy="342900"/>
          </a:xfrm>
          <a:prstGeom prst="rect">
            <a:avLst/>
          </a:prstGeom>
        </p:spPr>
      </p:pic>
      <p:sp>
        <p:nvSpPr>
          <p:cNvPr id="22" name="Striped Right Arrow 21"/>
          <p:cNvSpPr/>
          <p:nvPr/>
        </p:nvSpPr>
        <p:spPr>
          <a:xfrm>
            <a:off x="3066916" y="1591678"/>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Refactor</a:t>
            </a:r>
          </a:p>
        </p:txBody>
      </p:sp>
      <p:sp>
        <p:nvSpPr>
          <p:cNvPr id="24" name="TextBox 23"/>
          <p:cNvSpPr txBox="1"/>
          <p:nvPr/>
        </p:nvSpPr>
        <p:spPr>
          <a:xfrm>
            <a:off x="7201661" y="1877398"/>
            <a:ext cx="1040670" cy="248209"/>
          </a:xfrm>
          <a:prstGeom prst="rect">
            <a:avLst/>
          </a:prstGeom>
          <a:noFill/>
          <a:ln>
            <a:solidFill>
              <a:schemeClr val="bg2">
                <a:lumMod val="50000"/>
              </a:schemeClr>
            </a:solidFill>
          </a:ln>
        </p:spPr>
        <p:txBody>
          <a:bodyPr wrap="none" rtlCol="0">
            <a:spAutoFit/>
          </a:bodyPr>
          <a:lstStyle/>
          <a:p>
            <a:r>
              <a:rPr lang="en-US" sz="1013">
                <a:solidFill>
                  <a:schemeClr val="bg2"/>
                </a:solidFill>
              </a:rPr>
              <a:t>Cloud Services</a:t>
            </a:r>
          </a:p>
        </p:txBody>
      </p:sp>
      <p:cxnSp>
        <p:nvCxnSpPr>
          <p:cNvPr id="26" name="Straight Arrow Connector 25"/>
          <p:cNvCxnSpPr>
            <a:stCxn id="10" idx="3"/>
            <a:endCxn id="24" idx="1"/>
          </p:cNvCxnSpPr>
          <p:nvPr/>
        </p:nvCxnSpPr>
        <p:spPr>
          <a:xfrm flipV="1">
            <a:off x="6497056" y="2001503"/>
            <a:ext cx="704605" cy="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rot="16200000">
            <a:off x="5718607" y="2448201"/>
            <a:ext cx="452378" cy="13836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Curved Left Arrow 24"/>
          <p:cNvSpPr/>
          <p:nvPr/>
        </p:nvSpPr>
        <p:spPr>
          <a:xfrm>
            <a:off x="6888818" y="2259083"/>
            <a:ext cx="685800" cy="108284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8" name="Curved Right Arrow 27"/>
          <p:cNvSpPr/>
          <p:nvPr/>
        </p:nvSpPr>
        <p:spPr>
          <a:xfrm flipV="1">
            <a:off x="4122093" y="2359916"/>
            <a:ext cx="894341" cy="9623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30" name="Rectangle 29"/>
          <p:cNvSpPr/>
          <p:nvPr/>
        </p:nvSpPr>
        <p:spPr>
          <a:xfrm>
            <a:off x="1177684" y="3837108"/>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Legacy is preserved, new capabilities added</a:t>
            </a:r>
          </a:p>
          <a:p>
            <a:pPr eaLnBrk="0" fontAlgn="base" hangingPunct="0">
              <a:spcBef>
                <a:spcPct val="0"/>
              </a:spcBef>
              <a:spcAft>
                <a:spcPct val="0"/>
              </a:spcAft>
            </a:pPr>
            <a:r>
              <a:rPr lang="en-US" sz="1013" dirty="0">
                <a:solidFill>
                  <a:schemeClr val="bg2"/>
                </a:solidFill>
              </a:rPr>
              <a:t>Modern DevOps</a:t>
            </a:r>
          </a:p>
          <a:p>
            <a:pPr eaLnBrk="0" fontAlgn="base" hangingPunct="0">
              <a:spcBef>
                <a:spcPct val="0"/>
              </a:spcBef>
              <a:spcAft>
                <a:spcPct val="0"/>
              </a:spcAft>
            </a:pPr>
            <a:r>
              <a:rPr lang="en-US" sz="1013" dirty="0">
                <a:solidFill>
                  <a:schemeClr val="bg2"/>
                </a:solidFill>
              </a:rPr>
              <a:t>Modern development tools</a:t>
            </a:r>
          </a:p>
        </p:txBody>
      </p:sp>
      <p:sp>
        <p:nvSpPr>
          <p:cNvPr id="31" name="Rectangle 30"/>
          <p:cNvSpPr/>
          <p:nvPr/>
        </p:nvSpPr>
        <p:spPr>
          <a:xfrm>
            <a:off x="4840253" y="3837108"/>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Accelerate delivery cycle:  months </a:t>
            </a:r>
            <a:r>
              <a:rPr lang="en-US" sz="1013" dirty="0">
                <a:solidFill>
                  <a:schemeClr val="bg2"/>
                </a:solidFill>
                <a:sym typeface="Wingdings"/>
              </a:rPr>
              <a:t> week(s)</a:t>
            </a:r>
          </a:p>
          <a:p>
            <a:r>
              <a:rPr lang="en-US" sz="1013" dirty="0">
                <a:solidFill>
                  <a:schemeClr val="bg2"/>
                </a:solidFill>
              </a:rPr>
              <a:t>Constant innovation</a:t>
            </a:r>
          </a:p>
          <a:p>
            <a:pPr marL="171450" indent="-171450">
              <a:buFont typeface="Arial" charset="0"/>
              <a:buChar char="•"/>
            </a:pPr>
            <a:r>
              <a:rPr lang="en-US" sz="1013" dirty="0">
                <a:solidFill>
                  <a:schemeClr val="bg2"/>
                </a:solidFill>
              </a:rPr>
              <a:t>next gen UI experience</a:t>
            </a:r>
          </a:p>
          <a:p>
            <a:pPr marL="171450" indent="-171450">
              <a:buFont typeface="Arial" charset="0"/>
              <a:buChar char="•"/>
            </a:pPr>
            <a:r>
              <a:rPr lang="en-US" sz="1013" dirty="0">
                <a:solidFill>
                  <a:schemeClr val="bg2"/>
                </a:solidFill>
              </a:rPr>
              <a:t>Cloud services</a:t>
            </a:r>
          </a:p>
          <a:p>
            <a:endParaRPr lang="en-US" sz="1013" dirty="0">
              <a:solidFill>
                <a:schemeClr val="bg2"/>
              </a:solidFill>
            </a:endParaRPr>
          </a:p>
        </p:txBody>
      </p:sp>
      <p:sp>
        <p:nvSpPr>
          <p:cNvPr id="32" name="TextBox 31"/>
          <p:cNvSpPr txBox="1"/>
          <p:nvPr/>
        </p:nvSpPr>
        <p:spPr>
          <a:xfrm>
            <a:off x="1397876" y="3517141"/>
            <a:ext cx="630301" cy="300082"/>
          </a:xfrm>
          <a:prstGeom prst="rect">
            <a:avLst/>
          </a:prstGeom>
          <a:noFill/>
        </p:spPr>
        <p:txBody>
          <a:bodyPr wrap="none" rtlCol="0">
            <a:spAutoFit/>
          </a:bodyPr>
          <a:lstStyle/>
          <a:p>
            <a:r>
              <a:rPr lang="en-US">
                <a:solidFill>
                  <a:schemeClr val="bg2"/>
                </a:solidFill>
              </a:rPr>
              <a:t>What </a:t>
            </a:r>
          </a:p>
        </p:txBody>
      </p:sp>
      <p:sp>
        <p:nvSpPr>
          <p:cNvPr id="33" name="TextBox 32"/>
          <p:cNvSpPr txBox="1"/>
          <p:nvPr/>
        </p:nvSpPr>
        <p:spPr>
          <a:xfrm>
            <a:off x="4795127" y="3469809"/>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34" name="TextBox 33"/>
          <p:cNvSpPr txBox="1"/>
          <p:nvPr/>
        </p:nvSpPr>
        <p:spPr>
          <a:xfrm>
            <a:off x="5553304" y="2990870"/>
            <a:ext cx="787395" cy="300082"/>
          </a:xfrm>
          <a:prstGeom prst="rect">
            <a:avLst/>
          </a:prstGeom>
          <a:noFill/>
        </p:spPr>
        <p:txBody>
          <a:bodyPr wrap="none" rtlCol="0">
            <a:spAutoFit/>
          </a:bodyPr>
          <a:lstStyle/>
          <a:p>
            <a:r>
              <a:rPr lang="en-US">
                <a:solidFill>
                  <a:schemeClr val="bg1"/>
                </a:solidFill>
              </a:rPr>
              <a:t>DevOps</a:t>
            </a:r>
            <a:endParaRPr lang="en-US" dirty="0">
              <a:solidFill>
                <a:schemeClr val="bg1"/>
              </a:solidFill>
            </a:endParaRPr>
          </a:p>
        </p:txBody>
      </p:sp>
      <p:sp>
        <p:nvSpPr>
          <p:cNvPr id="36" name="TextBox 35"/>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1026" name="Picture 2" descr="mage result for modernize icon 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7828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Monolith</a:t>
            </a:r>
          </a:p>
        </p:txBody>
      </p:sp>
      <p:sp>
        <p:nvSpPr>
          <p:cNvPr id="4" name="Rounded Rectangle 3"/>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628650" y="1504236"/>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a:ln>
              <a:solidFill>
                <a:schemeClr val="bg2"/>
              </a:solidFill>
            </a:ln>
          </p:spPr>
        </p:pic>
      </p:grpSp>
      <p:sp>
        <p:nvSpPr>
          <p:cNvPr id="9" name="Rounded Rectangle 8"/>
          <p:cNvSpPr/>
          <p:nvPr/>
        </p:nvSpPr>
        <p:spPr>
          <a:xfrm>
            <a:off x="5023188" y="221080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017171" y="174458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4854745" y="1661274"/>
            <a:ext cx="3218445"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ounded Rectangle 13"/>
          <p:cNvSpPr/>
          <p:nvPr/>
        </p:nvSpPr>
        <p:spPr>
          <a:xfrm>
            <a:off x="6456141" y="2198771"/>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5" name="Rounded Rectangle 14"/>
          <p:cNvSpPr/>
          <p:nvPr/>
        </p:nvSpPr>
        <p:spPr>
          <a:xfrm>
            <a:off x="6450125" y="1732548"/>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6" name="Rectangle 15"/>
          <p:cNvSpPr/>
          <p:nvPr/>
        </p:nvSpPr>
        <p:spPr>
          <a:xfrm>
            <a:off x="1177684" y="3546643"/>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Augmented Monolith:  12 Factors</a:t>
            </a:r>
          </a:p>
          <a:p>
            <a:pPr eaLnBrk="0" fontAlgn="base" hangingPunct="0">
              <a:spcBef>
                <a:spcPct val="0"/>
              </a:spcBef>
              <a:spcAft>
                <a:spcPct val="0"/>
              </a:spcAft>
            </a:pPr>
            <a:r>
              <a:rPr lang="en-US" sz="1013" dirty="0">
                <a:solidFill>
                  <a:schemeClr val="bg2"/>
                </a:solidFill>
              </a:rPr>
              <a:t>Data/integrations stay on-</a:t>
            </a:r>
            <a:r>
              <a:rPr lang="en-US" sz="1013" dirty="0" err="1">
                <a:solidFill>
                  <a:schemeClr val="bg2"/>
                </a:solidFill>
              </a:rPr>
              <a:t>prem</a:t>
            </a:r>
            <a:endParaRPr lang="en-US" sz="1013" dirty="0">
              <a:solidFill>
                <a:schemeClr val="bg2"/>
              </a:solidFill>
            </a:endParaRPr>
          </a:p>
        </p:txBody>
      </p:sp>
      <p:sp>
        <p:nvSpPr>
          <p:cNvPr id="17" name="Rectangle 16"/>
          <p:cNvSpPr/>
          <p:nvPr/>
        </p:nvSpPr>
        <p:spPr>
          <a:xfrm>
            <a:off x="4840253" y="3546643"/>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Horizontally scalable</a:t>
            </a:r>
          </a:p>
          <a:p>
            <a:pPr eaLnBrk="0" fontAlgn="base" hangingPunct="0">
              <a:spcBef>
                <a:spcPct val="0"/>
              </a:spcBef>
              <a:spcAft>
                <a:spcPct val="0"/>
              </a:spcAft>
            </a:pPr>
            <a:r>
              <a:rPr lang="en-US" sz="1013" dirty="0">
                <a:solidFill>
                  <a:schemeClr val="bg2"/>
                </a:solidFill>
              </a:rPr>
              <a:t>Platform provided HA</a:t>
            </a:r>
          </a:p>
          <a:p>
            <a:pPr eaLnBrk="0" fontAlgn="base" hangingPunct="0">
              <a:spcBef>
                <a:spcPct val="0"/>
              </a:spcBef>
              <a:spcAft>
                <a:spcPct val="0"/>
              </a:spcAft>
            </a:pPr>
            <a:r>
              <a:rPr lang="en-US" sz="1050" dirty="0">
                <a:solidFill>
                  <a:schemeClr val="bg2"/>
                </a:solidFill>
              </a:rPr>
              <a:t>Substantial operational efficiencies</a:t>
            </a:r>
            <a:endParaRPr lang="en-US" sz="1013" dirty="0">
              <a:solidFill>
                <a:schemeClr val="bg2"/>
              </a:solidFill>
            </a:endParaRPr>
          </a:p>
        </p:txBody>
      </p:sp>
      <p:sp>
        <p:nvSpPr>
          <p:cNvPr id="18" name="TextBox 17"/>
          <p:cNvSpPr txBox="1"/>
          <p:nvPr/>
        </p:nvSpPr>
        <p:spPr>
          <a:xfrm>
            <a:off x="1397876" y="3226676"/>
            <a:ext cx="630301" cy="300082"/>
          </a:xfrm>
          <a:prstGeom prst="rect">
            <a:avLst/>
          </a:prstGeom>
          <a:noFill/>
        </p:spPr>
        <p:txBody>
          <a:bodyPr wrap="none" rtlCol="0">
            <a:spAutoFit/>
          </a:bodyPr>
          <a:lstStyle/>
          <a:p>
            <a:r>
              <a:rPr lang="en-US">
                <a:solidFill>
                  <a:schemeClr val="bg2"/>
                </a:solidFill>
              </a:rPr>
              <a:t>What </a:t>
            </a:r>
            <a:endParaRPr lang="en-US" dirty="0">
              <a:solidFill>
                <a:schemeClr val="bg2"/>
              </a:solidFill>
            </a:endParaRPr>
          </a:p>
        </p:txBody>
      </p:sp>
      <p:sp>
        <p:nvSpPr>
          <p:cNvPr id="22" name="TextBox 21"/>
          <p:cNvSpPr txBox="1"/>
          <p:nvPr/>
        </p:nvSpPr>
        <p:spPr>
          <a:xfrm>
            <a:off x="4836696" y="3226676"/>
            <a:ext cx="522900" cy="300082"/>
          </a:xfrm>
          <a:prstGeom prst="rect">
            <a:avLst/>
          </a:prstGeom>
          <a:noFill/>
        </p:spPr>
        <p:txBody>
          <a:bodyPr wrap="none" rtlCol="0">
            <a:spAutoFit/>
          </a:bodyPr>
          <a:lstStyle/>
          <a:p>
            <a:r>
              <a:rPr lang="en-US" dirty="0">
                <a:solidFill>
                  <a:schemeClr val="bg2"/>
                </a:solidFill>
              </a:rPr>
              <a:t>Why</a:t>
            </a:r>
          </a:p>
        </p:txBody>
      </p:sp>
      <p:sp>
        <p:nvSpPr>
          <p:cNvPr id="19" name="Left-Right Arrow 18"/>
          <p:cNvSpPr/>
          <p:nvPr/>
        </p:nvSpPr>
        <p:spPr>
          <a:xfrm>
            <a:off x="5824481" y="1985694"/>
            <a:ext cx="1127579" cy="428026"/>
          </a:xfrm>
          <a:prstGeom prst="leftRightArrow">
            <a:avLst/>
          </a:prstGeom>
          <a:solidFill>
            <a:srgbClr val="FF0000"/>
          </a:solidFill>
        </p:spPr>
        <p:txBody>
          <a:bodyPr wrap="square" lIns="0" tIns="0" rIns="0" bIns="0" rtlCol="0" anchor="ctr">
            <a:noAutofit/>
          </a:bodyPr>
          <a:lstStyle/>
          <a:p>
            <a:pPr algn="ctr"/>
            <a:r>
              <a:rPr lang="en-US" sz="1200" dirty="0" err="1">
                <a:solidFill>
                  <a:srgbClr val="FFFFFF"/>
                </a:solidFill>
                <a:latin typeface="Arial"/>
                <a:cs typeface="Arial"/>
              </a:rPr>
              <a:t>Autoscale</a:t>
            </a:r>
            <a:endParaRPr lang="en-US" sz="1200" dirty="0">
              <a:solidFill>
                <a:srgbClr val="FFFFFF"/>
              </a:solidFill>
              <a:latin typeface="Arial"/>
              <a:cs typeface="Arial"/>
            </a:endParaRPr>
          </a:p>
        </p:txBody>
      </p:sp>
      <p:pic>
        <p:nvPicPr>
          <p:cNvPr id="23" name="Picture 22"/>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 name="TextBox 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89015376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Macro-services aka “</a:t>
            </a:r>
            <a:r>
              <a:rPr lang="en-US" dirty="0" err="1"/>
              <a:t>Microlith</a:t>
            </a:r>
            <a:r>
              <a:rPr lang="en-US" dirty="0"/>
              <a:t>”</a:t>
            </a:r>
          </a:p>
        </p:txBody>
      </p:sp>
      <p:sp>
        <p:nvSpPr>
          <p:cNvPr id="9" name="Rounded Rectangle 8"/>
          <p:cNvSpPr/>
          <p:nvPr/>
        </p:nvSpPr>
        <p:spPr>
          <a:xfrm>
            <a:off x="5023188" y="1699174"/>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22206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128820"/>
            <a:ext cx="2480333"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953736"/>
            <a:ext cx="351305" cy="342900"/>
          </a:xfrm>
          <a:prstGeom prst="rect">
            <a:avLst/>
          </a:prstGeom>
        </p:spPr>
      </p:pic>
      <p:sp>
        <p:nvSpPr>
          <p:cNvPr id="13" name="Striped Right Arrow 12"/>
          <p:cNvSpPr/>
          <p:nvPr/>
        </p:nvSpPr>
        <p:spPr>
          <a:xfrm>
            <a:off x="3066916" y="1484377"/>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211663"/>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2653283"/>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164918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182962"/>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971782"/>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1706335"/>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 </a:t>
            </a:r>
          </a:p>
        </p:txBody>
      </p:sp>
      <p:sp>
        <p:nvSpPr>
          <p:cNvPr id="28" name="Rounded Rectangle 27"/>
          <p:cNvSpPr/>
          <p:nvPr/>
        </p:nvSpPr>
        <p:spPr>
          <a:xfrm>
            <a:off x="5783933" y="1229226"/>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31557" y="1713497"/>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25541" y="1236388"/>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cxnSp>
        <p:nvCxnSpPr>
          <p:cNvPr id="31" name="Elbow Connector 30"/>
          <p:cNvCxnSpPr>
            <a:stCxn id="9" idx="2"/>
          </p:cNvCxnSpPr>
          <p:nvPr/>
        </p:nvCxnSpPr>
        <p:spPr>
          <a:xfrm rot="5400000">
            <a:off x="3314838" y="827683"/>
            <a:ext cx="781944" cy="33430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7" idx="2"/>
          </p:cNvCxnSpPr>
          <p:nvPr/>
        </p:nvCxnSpPr>
        <p:spPr>
          <a:xfrm rot="5400000">
            <a:off x="3651542" y="498141"/>
            <a:ext cx="875298" cy="4109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flipV="1">
            <a:off x="2128204" y="2151502"/>
            <a:ext cx="4738916" cy="914400"/>
          </a:xfrm>
          <a:prstGeom prst="bentConnector3">
            <a:avLst>
              <a:gd name="adj1" fmla="val 99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80834" y="3846916"/>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Break down application monolith into independently deployable modules</a:t>
            </a:r>
          </a:p>
          <a:p>
            <a:pPr eaLnBrk="0" fontAlgn="base" hangingPunct="0">
              <a:spcBef>
                <a:spcPct val="0"/>
              </a:spcBef>
              <a:spcAft>
                <a:spcPct val="0"/>
              </a:spcAft>
            </a:pPr>
            <a:r>
              <a:rPr lang="en-US" sz="1013" dirty="0">
                <a:solidFill>
                  <a:schemeClr val="bg2"/>
                </a:solidFill>
              </a:rPr>
              <a:t>Data remains a monolith</a:t>
            </a:r>
          </a:p>
        </p:txBody>
      </p:sp>
      <p:sp>
        <p:nvSpPr>
          <p:cNvPr id="33" name="Rectangle 32"/>
          <p:cNvSpPr/>
          <p:nvPr/>
        </p:nvSpPr>
        <p:spPr>
          <a:xfrm>
            <a:off x="4743403" y="3846916"/>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“Half-way house” to microservices</a:t>
            </a:r>
          </a:p>
          <a:p>
            <a:endParaRPr lang="en-US" sz="1013" dirty="0">
              <a:solidFill>
                <a:schemeClr val="bg2"/>
              </a:solidFill>
            </a:endParaRPr>
          </a:p>
        </p:txBody>
      </p:sp>
      <p:sp>
        <p:nvSpPr>
          <p:cNvPr id="34" name="TextBox 33"/>
          <p:cNvSpPr txBox="1"/>
          <p:nvPr/>
        </p:nvSpPr>
        <p:spPr>
          <a:xfrm>
            <a:off x="1301026" y="3472525"/>
            <a:ext cx="630301" cy="300082"/>
          </a:xfrm>
          <a:prstGeom prst="rect">
            <a:avLst/>
          </a:prstGeom>
          <a:noFill/>
        </p:spPr>
        <p:txBody>
          <a:bodyPr wrap="none" rtlCol="0">
            <a:spAutoFit/>
          </a:bodyPr>
          <a:lstStyle/>
          <a:p>
            <a:r>
              <a:rPr lang="en-US">
                <a:solidFill>
                  <a:schemeClr val="bg2"/>
                </a:solidFill>
              </a:rPr>
              <a:t>What </a:t>
            </a:r>
          </a:p>
        </p:txBody>
      </p:sp>
      <p:sp>
        <p:nvSpPr>
          <p:cNvPr id="36" name="TextBox 35"/>
          <p:cNvSpPr txBox="1"/>
          <p:nvPr/>
        </p:nvSpPr>
        <p:spPr>
          <a:xfrm>
            <a:off x="4698277" y="3425193"/>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8" name="Picture 37"/>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9" name="TextBox 38"/>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116109723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a:t>
            </a:r>
          </a:p>
        </p:txBody>
      </p:sp>
      <p:sp>
        <p:nvSpPr>
          <p:cNvPr id="9" name="Rounded Rectangle 8"/>
          <p:cNvSpPr/>
          <p:nvPr/>
        </p:nvSpPr>
        <p:spPr>
          <a:xfrm>
            <a:off x="5023188" y="2210803"/>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744580"/>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651335"/>
            <a:ext cx="2450516"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734178"/>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3154027"/>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1494297"/>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2228850"/>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a:t>
            </a:r>
          </a:p>
        </p:txBody>
      </p:sp>
      <p:sp>
        <p:nvSpPr>
          <p:cNvPr id="28" name="Rounded Rectangle 27"/>
          <p:cNvSpPr/>
          <p:nvPr/>
        </p:nvSpPr>
        <p:spPr>
          <a:xfrm>
            <a:off x="5783933" y="1762627"/>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29663" y="2227020"/>
            <a:ext cx="68928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03769" y="178067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sp>
        <p:nvSpPr>
          <p:cNvPr id="32" name="Can 31"/>
          <p:cNvSpPr/>
          <p:nvPr/>
        </p:nvSpPr>
        <p:spPr>
          <a:xfrm>
            <a:off x="5198358" y="2922483"/>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Can 32"/>
          <p:cNvSpPr/>
          <p:nvPr/>
        </p:nvSpPr>
        <p:spPr>
          <a:xfrm>
            <a:off x="5926268" y="2916468"/>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4" name="Can 33"/>
          <p:cNvSpPr/>
          <p:nvPr/>
        </p:nvSpPr>
        <p:spPr>
          <a:xfrm>
            <a:off x="6654178" y="2934516"/>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 name="Rectangle 2"/>
          <p:cNvSpPr/>
          <p:nvPr/>
        </p:nvSpPr>
        <p:spPr>
          <a:xfrm>
            <a:off x="5366102" y="3418069"/>
            <a:ext cx="150731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Up-Down Arrow 3"/>
          <p:cNvSpPr/>
          <p:nvPr/>
        </p:nvSpPr>
        <p:spPr>
          <a:xfrm>
            <a:off x="5264473" y="3220200"/>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Up-Down Arrow 35"/>
          <p:cNvSpPr/>
          <p:nvPr/>
        </p:nvSpPr>
        <p:spPr>
          <a:xfrm>
            <a:off x="6016447" y="3214185"/>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Up-Down Arrow 37"/>
          <p:cNvSpPr/>
          <p:nvPr/>
        </p:nvSpPr>
        <p:spPr>
          <a:xfrm>
            <a:off x="6756388" y="3220201"/>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1" name="Picture 30"/>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5" name="TextBox 34"/>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48379604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305040" y="1486931"/>
            <a:ext cx="2582886" cy="30623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362513" y="1659534"/>
            <a:ext cx="2670807" cy="2723823"/>
          </a:xfrm>
          <a:prstGeom prst="rect">
            <a:avLst/>
          </a:prstGeom>
        </p:spPr>
        <p:txBody>
          <a:bodyPr wrap="square">
            <a:spAutoFit/>
          </a:bodyPr>
          <a:lstStyle/>
          <a:p>
            <a:r>
              <a:rPr lang="en-US" sz="1400" dirty="0">
                <a:solidFill>
                  <a:schemeClr val="bg2"/>
                </a:solidFill>
                <a:latin typeface="IBM Plex Sans Light" panose="020B0403050000000000" pitchFamily="34" charset="0"/>
              </a:rPr>
              <a:t>Application modernization is the </a:t>
            </a:r>
            <a:r>
              <a:rPr lang="en-US" sz="1400" b="1" dirty="0">
                <a:solidFill>
                  <a:srgbClr val="FFC000"/>
                </a:solidFill>
                <a:latin typeface="IBM Plex Sans Light" panose="020B0403050000000000" pitchFamily="34" charset="0"/>
              </a:rPr>
              <a:t>transition of existing applications to new approaches on the cloud</a:t>
            </a:r>
            <a:r>
              <a:rPr lang="en-US" sz="1400" dirty="0">
                <a:solidFill>
                  <a:schemeClr val="bg2"/>
                </a:solidFill>
                <a:latin typeface="IBM Plex Sans Light" panose="020B0403050000000000" pitchFamily="34" charset="0"/>
              </a:rPr>
              <a:t>, helping you achieve the following business outcomes:</a:t>
            </a:r>
            <a:br>
              <a:rPr lang="en-US" sz="1400" dirty="0">
                <a:solidFill>
                  <a:schemeClr val="bg2"/>
                </a:solidFill>
                <a:latin typeface="IBM Plex Sans Light" panose="020B0403050000000000" pitchFamily="34" charset="0"/>
              </a:rPr>
            </a:br>
            <a:endParaRPr lang="en-US" sz="1400" dirty="0">
              <a:solidFill>
                <a:schemeClr val="bg2"/>
              </a:solidFill>
              <a:latin typeface="IBM Plex Sans Light" panose="020B0403050000000000" pitchFamily="34" charset="0"/>
            </a:endParaRP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Speed to market</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Rapid innovation</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Flexibility</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Cost savings</a:t>
            </a:r>
          </a:p>
          <a:p>
            <a:pPr marL="171450" indent="-171450">
              <a:spcBef>
                <a:spcPts val="600"/>
              </a:spcBef>
              <a:buFont typeface="Wingdings" pitchFamily="2" charset="2"/>
              <a:buChar char="§"/>
            </a:pPr>
            <a:endParaRPr lang="en-US" sz="1200" b="1" i="1" dirty="0">
              <a:solidFill>
                <a:srgbClr val="E7E6E6"/>
              </a:solidFill>
              <a:cs typeface="Arial"/>
            </a:endParaRP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a:t>
            </a:r>
          </a:p>
        </p:txBody>
      </p:sp>
      <p:sp>
        <p:nvSpPr>
          <p:cNvPr id="20" name="The CTE’s Services OM team will create a better (way to)">
            <a:extLst>
              <a:ext uri="{FF2B5EF4-FFF2-40B4-BE49-F238E27FC236}">
                <a16:creationId xmlns:a16="http://schemas.microsoft.com/office/drawing/2014/main" id="{0D40731D-F729-7E43-A48E-F90ECBA99B4F}"/>
              </a:ext>
            </a:extLst>
          </p:cNvPr>
          <p:cNvSpPr txBox="1"/>
          <p:nvPr/>
        </p:nvSpPr>
        <p:spPr>
          <a:xfrm>
            <a:off x="1010206" y="779053"/>
            <a:ext cx="7123588" cy="323165"/>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600" dirty="0">
                <a:solidFill>
                  <a:schemeClr val="bg2"/>
                </a:solidFill>
                <a:latin typeface="IBM Plex Sans Light" panose="020B0503050000000000" pitchFamily="34" charset="77"/>
                <a:cs typeface="Arial" panose="020B0604020202020204" pitchFamily="34" charset="0"/>
              </a:rPr>
              <a:t>Application modernization is </a:t>
            </a:r>
            <a:r>
              <a:rPr lang="en-US" sz="1600" dirty="0">
                <a:solidFill>
                  <a:srgbClr val="FFC000"/>
                </a:solidFill>
                <a:latin typeface="IBM Plex Sans Light" panose="020B0503050000000000" pitchFamily="34" charset="77"/>
                <a:cs typeface="Arial" panose="020B0604020202020204" pitchFamily="34" charset="0"/>
              </a:rPr>
              <a:t>business modernization </a:t>
            </a:r>
          </a:p>
        </p:txBody>
      </p:sp>
      <p:sp>
        <p:nvSpPr>
          <p:cNvPr id="2" name="Rectangle 1">
            <a:extLst>
              <a:ext uri="{FF2B5EF4-FFF2-40B4-BE49-F238E27FC236}">
                <a16:creationId xmlns:a16="http://schemas.microsoft.com/office/drawing/2014/main" id="{4968E86E-1C0F-4FA1-8999-CA78446D1FE8}"/>
              </a:ext>
            </a:extLst>
          </p:cNvPr>
          <p:cNvSpPr/>
          <p:nvPr/>
        </p:nvSpPr>
        <p:spPr>
          <a:xfrm>
            <a:off x="2965134" y="1486930"/>
            <a:ext cx="6001249" cy="941832"/>
          </a:xfrm>
          <a:prstGeom prst="rect">
            <a:avLst/>
          </a:prstGeom>
          <a:solidFill>
            <a:srgbClr val="003BC9"/>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Accelerate Digital Transformations</a:t>
            </a:r>
          </a:p>
          <a:p>
            <a:r>
              <a:rPr lang="en-US" sz="1200" dirty="0">
                <a:solidFill>
                  <a:schemeClr val="bg2"/>
                </a:solidFill>
                <a:latin typeface="IBM Plex Sans Light" panose="020B0403050000000000" pitchFamily="34" charset="0"/>
              </a:rPr>
              <a:t>Driven by need to build new capabilities and deliver them quickly</a:t>
            </a:r>
          </a:p>
        </p:txBody>
      </p:sp>
      <p:sp>
        <p:nvSpPr>
          <p:cNvPr id="38" name="Rectangle 37">
            <a:extLst>
              <a:ext uri="{FF2B5EF4-FFF2-40B4-BE49-F238E27FC236}">
                <a16:creationId xmlns:a16="http://schemas.microsoft.com/office/drawing/2014/main" id="{962B1DE5-DEF7-4B41-92D4-DBDBF4B32D59}"/>
              </a:ext>
            </a:extLst>
          </p:cNvPr>
          <p:cNvSpPr/>
          <p:nvPr/>
        </p:nvSpPr>
        <p:spPr>
          <a:xfrm>
            <a:off x="2965133" y="2541567"/>
            <a:ext cx="6001249" cy="941832"/>
          </a:xfrm>
          <a:prstGeom prst="rect">
            <a:avLst/>
          </a:prstGeom>
          <a:solidFill>
            <a:srgbClr val="0064FF"/>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Improve Developer Productivity</a:t>
            </a:r>
          </a:p>
          <a:p>
            <a:r>
              <a:rPr lang="en-US" sz="1200" dirty="0">
                <a:solidFill>
                  <a:schemeClr val="bg2"/>
                </a:solidFill>
                <a:latin typeface="IBM Plex Sans Light" panose="020B0403050000000000" pitchFamily="34" charset="0"/>
              </a:rPr>
              <a:t>Developer self service via adoption of Cloud Native architecture and Containerization</a:t>
            </a:r>
          </a:p>
        </p:txBody>
      </p:sp>
      <p:sp>
        <p:nvSpPr>
          <p:cNvPr id="39" name="Rectangle 38">
            <a:extLst>
              <a:ext uri="{FF2B5EF4-FFF2-40B4-BE49-F238E27FC236}">
                <a16:creationId xmlns:a16="http://schemas.microsoft.com/office/drawing/2014/main" id="{2D5E2D70-0BF8-4975-8B4D-25185A9E806C}"/>
              </a:ext>
            </a:extLst>
          </p:cNvPr>
          <p:cNvSpPr/>
          <p:nvPr/>
        </p:nvSpPr>
        <p:spPr>
          <a:xfrm>
            <a:off x="2965133" y="3607838"/>
            <a:ext cx="6001249" cy="941469"/>
          </a:xfrm>
          <a:prstGeom prst="rect">
            <a:avLst/>
          </a:prstGeom>
          <a:solidFill>
            <a:schemeClr val="accent2">
              <a:lumMod val="60000"/>
              <a:lumOff val="40000"/>
            </a:schemeClr>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Increase Operational Efficiency and Standardization</a:t>
            </a:r>
          </a:p>
          <a:p>
            <a:r>
              <a:rPr lang="en-US" sz="1200" dirty="0">
                <a:solidFill>
                  <a:schemeClr val="bg2"/>
                </a:solidFill>
                <a:latin typeface="IBM Plex Sans Light" panose="020B0403050000000000" pitchFamily="34" charset="0"/>
              </a:rPr>
              <a:t>DevOps enablement drives a culture of automation and transformation of operations</a:t>
            </a:r>
          </a:p>
        </p:txBody>
      </p:sp>
    </p:spTree>
    <p:extLst>
      <p:ext uri="{BB962C8B-B14F-4D97-AF65-F5344CB8AC3E}">
        <p14:creationId xmlns:p14="http://schemas.microsoft.com/office/powerpoint/2010/main" val="3006079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2918" y="914675"/>
            <a:ext cx="4044682" cy="3024259"/>
          </a:xfrm>
          <a:prstGeom prst="rect">
            <a:avLst/>
          </a:prstGeom>
        </p:spPr>
      </p:pic>
      <p:sp>
        <p:nvSpPr>
          <p:cNvPr id="6" name="Title 5"/>
          <p:cNvSpPr>
            <a:spLocks noGrp="1"/>
          </p:cNvSpPr>
          <p:nvPr>
            <p:ph type="title"/>
          </p:nvPr>
        </p:nvSpPr>
        <p:spPr/>
        <p:txBody>
          <a:bodyPr/>
          <a:lstStyle/>
          <a:p>
            <a:r>
              <a:rPr lang="en-US" dirty="0">
                <a:solidFill>
                  <a:schemeClr val="bg2"/>
                </a:solidFill>
              </a:rPr>
              <a:t>Example: Refactoring a Monolith to Microservices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20</a:t>
            </a:fld>
            <a:endParaRPr lang="en-US"/>
          </a:p>
        </p:txBody>
      </p:sp>
      <p:sp>
        <p:nvSpPr>
          <p:cNvPr id="3" name="Content Placeholder 2"/>
          <p:cNvSpPr txBox="1">
            <a:spLocks/>
          </p:cNvSpPr>
          <p:nvPr/>
        </p:nvSpPr>
        <p:spPr bwMode="auto">
          <a:xfrm>
            <a:off x="213168" y="1052079"/>
            <a:ext cx="5344886" cy="390806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Original architecture</a:t>
            </a:r>
          </a:p>
          <a:p>
            <a:pPr lvl="1"/>
            <a:r>
              <a:rPr lang="en-US" sz="1600" dirty="0">
                <a:solidFill>
                  <a:schemeClr val="bg2"/>
                </a:solidFill>
              </a:rPr>
              <a:t>Single relational DB Schema</a:t>
            </a:r>
          </a:p>
          <a:p>
            <a:pPr lvl="2"/>
            <a:r>
              <a:rPr lang="en-US" sz="1400" dirty="0">
                <a:solidFill>
                  <a:schemeClr val="bg2"/>
                </a:solidFill>
              </a:rPr>
              <a:t>Products, Customer, Ordering, etc.</a:t>
            </a:r>
          </a:p>
          <a:p>
            <a:pPr lvl="1"/>
            <a:r>
              <a:rPr lang="en-US" sz="1600" dirty="0">
                <a:solidFill>
                  <a:schemeClr val="bg2"/>
                </a:solidFill>
              </a:rPr>
              <a:t>Single deployment unit (EAR file)</a:t>
            </a:r>
            <a:endParaRPr lang="en-US" sz="1200" dirty="0">
              <a:solidFill>
                <a:schemeClr val="bg2"/>
              </a:solidFill>
            </a:endParaRPr>
          </a:p>
          <a:p>
            <a:r>
              <a:rPr lang="en-US" sz="1600" dirty="0">
                <a:solidFill>
                  <a:schemeClr val="bg2"/>
                </a:solidFill>
              </a:rPr>
              <a:t>Business Problems</a:t>
            </a:r>
          </a:p>
          <a:p>
            <a:pPr lvl="1"/>
            <a:r>
              <a:rPr lang="en-US" sz="1600" dirty="0">
                <a:solidFill>
                  <a:schemeClr val="bg2"/>
                </a:solidFill>
              </a:rPr>
              <a:t>Limited searching capabilities for products.  </a:t>
            </a:r>
          </a:p>
          <a:p>
            <a:pPr lvl="1"/>
            <a:r>
              <a:rPr lang="en-US" sz="1600" dirty="0">
                <a:solidFill>
                  <a:schemeClr val="bg2"/>
                </a:solidFill>
              </a:rPr>
              <a:t>Little knowledge of customer for targeted experience</a:t>
            </a:r>
          </a:p>
          <a:p>
            <a:pPr lvl="1"/>
            <a:r>
              <a:rPr lang="en-US" sz="1600" dirty="0">
                <a:solidFill>
                  <a:schemeClr val="bg2"/>
                </a:solidFill>
              </a:rPr>
              <a:t>Ordering system is complex</a:t>
            </a:r>
          </a:p>
          <a:p>
            <a:pPr lvl="2"/>
            <a:r>
              <a:rPr lang="en-US" sz="1400" dirty="0">
                <a:solidFill>
                  <a:schemeClr val="bg2"/>
                </a:solidFill>
              </a:rPr>
              <a:t>difficult to add product and customer analytics to site without breaking Order System.  </a:t>
            </a:r>
          </a:p>
        </p:txBody>
      </p:sp>
    </p:spTree>
    <p:extLst>
      <p:ext uri="{BB962C8B-B14F-4D97-AF65-F5344CB8AC3E}">
        <p14:creationId xmlns:p14="http://schemas.microsoft.com/office/powerpoint/2010/main" val="412753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solidFill>
                  <a:schemeClr val="bg2"/>
                </a:solidFill>
              </a:rPr>
              <a:t>Modernization </a:t>
            </a:r>
            <a:r>
              <a:rPr lang="en-US" dirty="0">
                <a:solidFill>
                  <a:schemeClr val="bg2"/>
                </a:solidFill>
              </a:rPr>
              <a:t>Outcomes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21</a:t>
            </a:fld>
            <a:endParaRPr lang="en-US"/>
          </a:p>
        </p:txBody>
      </p:sp>
      <p:sp>
        <p:nvSpPr>
          <p:cNvPr id="3" name="Content Placeholder 2"/>
          <p:cNvSpPr txBox="1">
            <a:spLocks/>
          </p:cNvSpPr>
          <p:nvPr/>
        </p:nvSpPr>
        <p:spPr bwMode="auto">
          <a:xfrm>
            <a:off x="205961" y="730060"/>
            <a:ext cx="3987064" cy="409276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Catalog data imported into Elastic Search.  </a:t>
            </a:r>
          </a:p>
          <a:p>
            <a:pPr lvl="1"/>
            <a:r>
              <a:rPr lang="en-US" sz="1600" dirty="0">
                <a:solidFill>
                  <a:schemeClr val="bg2"/>
                </a:solidFill>
              </a:rPr>
              <a:t>Clients delighted by new fuzzy search</a:t>
            </a:r>
          </a:p>
          <a:p>
            <a:r>
              <a:rPr lang="en-US" sz="1600" dirty="0">
                <a:solidFill>
                  <a:schemeClr val="bg2"/>
                </a:solidFill>
              </a:rPr>
              <a:t>Customer data modeled and stored in Document NoSQL store with analytic and social data</a:t>
            </a:r>
          </a:p>
          <a:p>
            <a:pPr lvl="1"/>
            <a:r>
              <a:rPr lang="en-US" sz="1400" dirty="0">
                <a:solidFill>
                  <a:schemeClr val="bg2"/>
                </a:solidFill>
              </a:rPr>
              <a:t>Improved targeted experience</a:t>
            </a:r>
          </a:p>
          <a:p>
            <a:r>
              <a:rPr lang="en-US" sz="1600" dirty="0">
                <a:solidFill>
                  <a:schemeClr val="bg2"/>
                </a:solidFill>
              </a:rPr>
              <a:t>Order microservice wraps on-</a:t>
            </a:r>
            <a:r>
              <a:rPr lang="en-US" sz="1600" dirty="0" err="1">
                <a:solidFill>
                  <a:schemeClr val="bg2"/>
                </a:solidFill>
              </a:rPr>
              <a:t>prem</a:t>
            </a:r>
            <a:r>
              <a:rPr lang="en-US" sz="1600" dirty="0">
                <a:solidFill>
                  <a:schemeClr val="bg2"/>
                </a:solidFill>
              </a:rPr>
              <a:t> ordering and uses integration.  </a:t>
            </a:r>
          </a:p>
          <a:p>
            <a:r>
              <a:rPr lang="en-US" sz="1600" dirty="0">
                <a:solidFill>
                  <a:schemeClr val="bg2"/>
                </a:solidFill>
              </a:rPr>
              <a:t>Omnichannel functions: </a:t>
            </a:r>
          </a:p>
          <a:p>
            <a:pPr lvl="1"/>
            <a:r>
              <a:rPr lang="en-US" sz="1400" dirty="0">
                <a:solidFill>
                  <a:schemeClr val="bg2"/>
                </a:solidFill>
              </a:rPr>
              <a:t>New Mobile App uses new microservices.  </a:t>
            </a:r>
          </a:p>
          <a:p>
            <a:pPr lvl="1"/>
            <a:r>
              <a:rPr lang="en-US" sz="1400" dirty="0">
                <a:solidFill>
                  <a:schemeClr val="bg2"/>
                </a:solidFill>
              </a:rPr>
              <a:t>Existing Website used with routing / </a:t>
            </a:r>
          </a:p>
          <a:p>
            <a:r>
              <a:rPr lang="en-US" sz="1600" dirty="0">
                <a:solidFill>
                  <a:schemeClr val="bg2"/>
                </a:solidFill>
              </a:rPr>
              <a:t>Strangler pattern to evolve.  </a:t>
            </a:r>
          </a:p>
        </p:txBody>
      </p:sp>
      <p:pic>
        <p:nvPicPr>
          <p:cNvPr id="7" name="Picture 6"/>
          <p:cNvPicPr>
            <a:picLocks noChangeAspect="1"/>
          </p:cNvPicPr>
          <p:nvPr/>
        </p:nvPicPr>
        <p:blipFill>
          <a:blip r:embed="rId2"/>
          <a:stretch>
            <a:fillRect/>
          </a:stretch>
        </p:blipFill>
        <p:spPr>
          <a:xfrm>
            <a:off x="4117462" y="730060"/>
            <a:ext cx="4652796" cy="3548743"/>
          </a:xfrm>
          <a:prstGeom prst="rect">
            <a:avLst/>
          </a:prstGeom>
        </p:spPr>
      </p:pic>
    </p:spTree>
    <p:extLst>
      <p:ext uri="{BB962C8B-B14F-4D97-AF65-F5344CB8AC3E}">
        <p14:creationId xmlns:p14="http://schemas.microsoft.com/office/powerpoint/2010/main" val="51401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106478" cy="4491101"/>
          </a:xfrm>
        </p:spPr>
        <p:txBody>
          <a:bodyPr/>
          <a:lstStyle/>
          <a:p>
            <a:r>
              <a:rPr lang="en-US" dirty="0"/>
              <a:t>Why WebSphere Liberty?</a:t>
            </a:r>
          </a:p>
        </p:txBody>
      </p:sp>
      <p:sp>
        <p:nvSpPr>
          <p:cNvPr id="7" name="Content Placeholder 2"/>
          <p:cNvSpPr>
            <a:spLocks noGrp="1"/>
          </p:cNvSpPr>
          <p:nvPr>
            <p:ph sz="quarter" idx="11"/>
          </p:nvPr>
        </p:nvSpPr>
        <p:spPr>
          <a:xfrm>
            <a:off x="184150" y="2894920"/>
            <a:ext cx="4980295" cy="1600868"/>
          </a:xfrm>
        </p:spPr>
        <p:txBody>
          <a:bodyPr/>
          <a:lstStyle/>
          <a:p>
            <a:pPr marL="238849" lvl="1" indent="0">
              <a:buClr>
                <a:schemeClr val="bg2"/>
              </a:buClr>
              <a:buNone/>
            </a:pPr>
            <a:r>
              <a:rPr lang="en-US" sz="1800" b="1" dirty="0"/>
              <a:t>Modernize</a:t>
            </a:r>
            <a:r>
              <a:rPr lang="en-US" sz="1800" dirty="0"/>
              <a:t> with MicroProfile  for microservice refactoring</a:t>
            </a:r>
          </a:p>
          <a:p>
            <a:pPr marL="238849" lvl="1" indent="0">
              <a:buClr>
                <a:schemeClr val="bg2"/>
              </a:buClr>
              <a:buNone/>
            </a:pPr>
            <a:r>
              <a:rPr lang="en-US" sz="1800" b="1" dirty="0"/>
              <a:t>Open Liberty  </a:t>
            </a:r>
            <a:r>
              <a:rPr lang="en-US" sz="1800" dirty="0"/>
              <a:t>- open source Liberty with with Java EE7 and MicroProfile capabilities</a:t>
            </a:r>
          </a:p>
        </p:txBody>
      </p:sp>
      <p:sp>
        <p:nvSpPr>
          <p:cNvPr id="9" name="Footer Placeholder 3"/>
          <p:cNvSpPr txBox="1">
            <a:spLocks/>
          </p:cNvSpPr>
          <p:nvPr/>
        </p:nvSpPr>
        <p:spPr>
          <a:xfrm>
            <a:off x="228599" y="4828032"/>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a:t>IBM Confidential / InnerCircle / Think 2018 / 7973 / March 19, 2018 / © 2018 IBM Corporation</a:t>
            </a:r>
            <a:endParaRPr lang="en-US" dirty="0"/>
          </a:p>
        </p:txBody>
      </p:sp>
      <p:sp>
        <p:nvSpPr>
          <p:cNvPr id="10" name="Content Placeholder 2"/>
          <p:cNvSpPr txBox="1">
            <a:spLocks/>
          </p:cNvSpPr>
          <p:nvPr/>
        </p:nvSpPr>
        <p:spPr>
          <a:xfrm>
            <a:off x="6273799" y="646176"/>
            <a:ext cx="2667001" cy="1600868"/>
          </a:xfrm>
          <a:prstGeom prst="rect">
            <a:avLst/>
          </a:prstGeom>
        </p:spPr>
        <p:txBody>
          <a:bodyPr vert="horz" lIns="0" tIns="0" rIns="0" bIns="0" rtlCol="0">
            <a:noAutofit/>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397023" indent="-158174" algn="l" defTabSz="457189" rtl="0" eaLnBrk="1" latinLnBrk="0" hangingPunct="1">
              <a:lnSpc>
                <a:spcPct val="100000"/>
              </a:lnSpc>
              <a:spcBef>
                <a:spcPts val="1100"/>
              </a:spcBef>
              <a:spcAft>
                <a:spcPts val="0"/>
              </a:spcAft>
              <a:buClr>
                <a:schemeClr val="tx1"/>
              </a:buClr>
              <a:buSzPct val="90000"/>
              <a:buFont typeface=".AppleSystemUIFont" charset="-120"/>
              <a:buChar char="–"/>
              <a:defRPr sz="1400" kern="1200">
                <a:solidFill>
                  <a:schemeClr val="bg2"/>
                </a:solidFill>
                <a:latin typeface="+mn-lt"/>
                <a:ea typeface="Arial" charset="0"/>
                <a:cs typeface="Arial" charset="0"/>
              </a:defRPr>
            </a:lvl2pPr>
            <a:lvl3pPr marL="591566" indent="-172462" algn="l" defTabSz="457189" rtl="0" eaLnBrk="1" latinLnBrk="0" hangingPunct="1">
              <a:lnSpc>
                <a:spcPct val="100000"/>
              </a:lnSpc>
              <a:spcBef>
                <a:spcPts val="1100"/>
              </a:spcBef>
              <a:spcAft>
                <a:spcPts val="0"/>
              </a:spcAft>
              <a:buFont typeface="LucidaGrande" charset="0"/>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38849" lvl="1" indent="0">
              <a:buClr>
                <a:schemeClr val="bg2"/>
              </a:buClr>
              <a:buNone/>
            </a:pPr>
            <a:r>
              <a:rPr lang="en-US" sz="1800" b="1" dirty="0"/>
              <a:t>Migrate</a:t>
            </a:r>
            <a:r>
              <a:rPr lang="en-US" sz="1800" dirty="0"/>
              <a:t> to Cloud enabled full Java EE7 runtime</a:t>
            </a:r>
          </a:p>
          <a:p>
            <a:pPr marL="238849" lvl="1" indent="0">
              <a:buClr>
                <a:schemeClr val="bg2"/>
              </a:buClr>
              <a:buNone/>
            </a:pPr>
            <a:r>
              <a:rPr lang="en-US" sz="1800" dirty="0"/>
              <a:t>Migration automation and acceleration with Transformation Advisor </a:t>
            </a:r>
          </a:p>
        </p:txBody>
      </p:sp>
      <p:grpSp>
        <p:nvGrpSpPr>
          <p:cNvPr id="11" name="Group 10"/>
          <p:cNvGrpSpPr/>
          <p:nvPr/>
        </p:nvGrpSpPr>
        <p:grpSpPr>
          <a:xfrm>
            <a:off x="184150" y="634999"/>
            <a:ext cx="6089649" cy="1927677"/>
            <a:chOff x="222250" y="581489"/>
            <a:chExt cx="6089649" cy="1968500"/>
          </a:xfrm>
        </p:grpSpPr>
        <p:pic>
          <p:nvPicPr>
            <p:cNvPr id="3" name="Picture 2"/>
            <p:cNvPicPr>
              <a:picLocks noChangeAspect="1"/>
            </p:cNvPicPr>
            <p:nvPr/>
          </p:nvPicPr>
          <p:blipFill>
            <a:blip r:embed="rId2"/>
            <a:stretch>
              <a:fillRect/>
            </a:stretch>
          </p:blipFill>
          <p:spPr>
            <a:xfrm>
              <a:off x="228599" y="581489"/>
              <a:ext cx="6083300" cy="1968500"/>
            </a:xfrm>
            <a:prstGeom prst="rect">
              <a:avLst/>
            </a:prstGeom>
          </p:spPr>
        </p:pic>
        <p:pic>
          <p:nvPicPr>
            <p:cNvPr id="5" name="Picture 4"/>
            <p:cNvPicPr>
              <a:picLocks noChangeAspect="1"/>
            </p:cNvPicPr>
            <p:nvPr/>
          </p:nvPicPr>
          <p:blipFill>
            <a:blip r:embed="rId3"/>
            <a:stretch>
              <a:fillRect/>
            </a:stretch>
          </p:blipFill>
          <p:spPr>
            <a:xfrm>
              <a:off x="222250" y="1410288"/>
              <a:ext cx="876300" cy="381000"/>
            </a:xfrm>
            <a:prstGeom prst="rect">
              <a:avLst/>
            </a:prstGeom>
          </p:spPr>
        </p:pic>
      </p:grpSp>
      <p:pic>
        <p:nvPicPr>
          <p:cNvPr id="4" name="Picture 3"/>
          <p:cNvPicPr>
            <a:picLocks noChangeAspect="1"/>
          </p:cNvPicPr>
          <p:nvPr/>
        </p:nvPicPr>
        <p:blipFill>
          <a:blip r:embed="rId4"/>
          <a:stretch>
            <a:fillRect/>
          </a:stretch>
        </p:blipFill>
        <p:spPr>
          <a:xfrm>
            <a:off x="5362286" y="2996507"/>
            <a:ext cx="3489614" cy="1968500"/>
          </a:xfrm>
          <a:prstGeom prst="rect">
            <a:avLst/>
          </a:prstGeom>
        </p:spPr>
      </p:pic>
      <p:pic>
        <p:nvPicPr>
          <p:cNvPr id="12" name="Picture 11"/>
          <p:cNvPicPr>
            <a:picLocks noChangeAspect="1"/>
          </p:cNvPicPr>
          <p:nvPr/>
        </p:nvPicPr>
        <p:blipFill>
          <a:blip r:embed="rId5"/>
          <a:stretch>
            <a:fillRect/>
          </a:stretch>
        </p:blipFill>
        <p:spPr>
          <a:xfrm>
            <a:off x="7107093" y="2700739"/>
            <a:ext cx="1431577" cy="253122"/>
          </a:xfrm>
          <a:prstGeom prst="rect">
            <a:avLst/>
          </a:prstGeom>
        </p:spPr>
      </p:pic>
    </p:spTree>
    <p:extLst>
      <p:ext uri="{BB962C8B-B14F-4D97-AF65-F5344CB8AC3E}">
        <p14:creationId xmlns:p14="http://schemas.microsoft.com/office/powerpoint/2010/main" val="114453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effectLst/>
              <a:uLnTx/>
              <a:uFillTx/>
              <a:latin typeface="Arial"/>
              <a:cs typeface="Arial" charset="0"/>
            </a:endParaRPr>
          </a:p>
        </p:txBody>
      </p:sp>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pic>
        <p:nvPicPr>
          <p:cNvPr id="3" name="Picture 2"/>
          <p:cNvPicPr>
            <a:picLocks noChangeAspect="1"/>
          </p:cNvPicPr>
          <p:nvPr/>
        </p:nvPicPr>
        <p:blipFill>
          <a:blip r:embed="rId3"/>
          <a:stretch>
            <a:fillRect/>
          </a:stretch>
        </p:blipFill>
        <p:spPr>
          <a:xfrm>
            <a:off x="0" y="22292"/>
            <a:ext cx="9144000" cy="5098915"/>
          </a:xfrm>
          <a:prstGeom prst="rect">
            <a:avLst/>
          </a:prstGeom>
        </p:spPr>
      </p:pic>
    </p:spTree>
    <p:extLst>
      <p:ext uri="{BB962C8B-B14F-4D97-AF65-F5344CB8AC3E}">
        <p14:creationId xmlns:p14="http://schemas.microsoft.com/office/powerpoint/2010/main" val="390823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effectLst/>
              <a:uLnTx/>
              <a:uFillTx/>
              <a:latin typeface="Arial"/>
              <a:cs typeface="Arial" charset="0"/>
            </a:endParaRPr>
          </a:p>
        </p:txBody>
      </p:sp>
      <p:sp>
        <p:nvSpPr>
          <p:cNvPr id="10" name="Title 1"/>
          <p:cNvSpPr txBox="1">
            <a:spLocks/>
          </p:cNvSpPr>
          <p:nvPr/>
        </p:nvSpPr>
        <p:spPr>
          <a:xfrm>
            <a:off x="228600" y="201168"/>
            <a:ext cx="7106478" cy="4491101"/>
          </a:xfrm>
          <a:prstGeom prst="rect">
            <a:avLst/>
          </a:prstGeom>
        </p:spPr>
        <p:txBody>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Spring Boot Applications on Liberty</a:t>
            </a:r>
          </a:p>
        </p:txBody>
      </p:sp>
      <p:pic>
        <p:nvPicPr>
          <p:cNvPr id="2" name="Picture 1"/>
          <p:cNvPicPr>
            <a:picLocks noChangeAspect="1"/>
          </p:cNvPicPr>
          <p:nvPr/>
        </p:nvPicPr>
        <p:blipFill>
          <a:blip r:embed="rId2"/>
          <a:stretch>
            <a:fillRect/>
          </a:stretch>
        </p:blipFill>
        <p:spPr>
          <a:xfrm>
            <a:off x="461012" y="909484"/>
            <a:ext cx="5632517" cy="3782785"/>
          </a:xfrm>
          <a:prstGeom prst="rect">
            <a:avLst/>
          </a:prstGeom>
        </p:spPr>
      </p:pic>
      <p:pic>
        <p:nvPicPr>
          <p:cNvPr id="5" name="Picture 4"/>
          <p:cNvPicPr>
            <a:picLocks noChangeAspect="1"/>
          </p:cNvPicPr>
          <p:nvPr/>
        </p:nvPicPr>
        <p:blipFill>
          <a:blip r:embed="rId3"/>
          <a:stretch>
            <a:fillRect/>
          </a:stretch>
        </p:blipFill>
        <p:spPr>
          <a:xfrm>
            <a:off x="6093529" y="773259"/>
            <a:ext cx="2802060" cy="3919010"/>
          </a:xfrm>
          <a:prstGeom prst="rect">
            <a:avLst/>
          </a:prstGeom>
        </p:spPr>
      </p:pic>
    </p:spTree>
    <p:extLst>
      <p:ext uri="{BB962C8B-B14F-4D97-AF65-F5344CB8AC3E}">
        <p14:creationId xmlns:p14="http://schemas.microsoft.com/office/powerpoint/2010/main" val="2203707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Middleware</a:t>
            </a:r>
          </a:p>
        </p:txBody>
      </p:sp>
    </p:spTree>
    <p:extLst>
      <p:ext uri="{BB962C8B-B14F-4D97-AF65-F5344CB8AC3E}">
        <p14:creationId xmlns:p14="http://schemas.microsoft.com/office/powerpoint/2010/main" val="237204597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182583" y="22040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8165110" cy="659405"/>
          </a:xfrm>
        </p:spPr>
        <p:txBody>
          <a:bodyPr/>
          <a:lstStyle/>
          <a:p>
            <a:r>
              <a:rPr lang="en-US" b="1" dirty="0">
                <a:solidFill>
                  <a:schemeClr val="bg2"/>
                </a:solidFill>
              </a:rPr>
              <a:t>Traditional Middleware Deployment “Hairball”</a:t>
            </a:r>
            <a:endParaRPr lang="en-US" b="1"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26</a:t>
            </a:fld>
            <a:endParaRPr lang="en-US" dirty="0">
              <a:solidFill>
                <a:srgbClr val="6D7777"/>
              </a:solidFill>
            </a:endParaRPr>
          </a:p>
        </p:txBody>
      </p:sp>
      <p:sp>
        <p:nvSpPr>
          <p:cNvPr id="5" name="Rounded Rectangle 4"/>
          <p:cNvSpPr/>
          <p:nvPr/>
        </p:nvSpPr>
        <p:spPr>
          <a:xfrm>
            <a:off x="5582301" y="1047262"/>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3401658" y="24611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13" name="Group 12"/>
          <p:cNvGrpSpPr/>
          <p:nvPr/>
        </p:nvGrpSpPr>
        <p:grpSpPr>
          <a:xfrm>
            <a:off x="3253269" y="3132962"/>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3411545" y="3271399"/>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5380966" y="679578"/>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30" name="Straight Arrow Connector 29"/>
          <p:cNvCxnSpPr>
            <a:stCxn id="5" idx="2"/>
            <a:endCxn id="6" idx="0"/>
          </p:cNvCxnSpPr>
          <p:nvPr/>
        </p:nvCxnSpPr>
        <p:spPr>
          <a:xfrm flipH="1">
            <a:off x="3711221" y="1504462"/>
            <a:ext cx="2218743" cy="9567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331935" y="3204790"/>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291463" y="3620181"/>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449738" y="3758617"/>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370129" y="3692009"/>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3916794" y="1065216"/>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3715459" y="697532"/>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3711221" y="1522416"/>
            <a:ext cx="553236" cy="9387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2"/>
          <a:stretch>
            <a:fillRect/>
          </a:stretch>
        </p:blipFill>
        <p:spPr>
          <a:xfrm>
            <a:off x="5275396" y="641168"/>
            <a:ext cx="323369" cy="308059"/>
          </a:xfrm>
          <a:prstGeom prst="rect">
            <a:avLst/>
          </a:prstGeom>
          <a:ln>
            <a:solidFill>
              <a:schemeClr val="bg2"/>
            </a:solidFill>
          </a:ln>
        </p:spPr>
      </p:pic>
      <p:pic>
        <p:nvPicPr>
          <p:cNvPr id="84" name="Picture 83"/>
          <p:cNvPicPr>
            <a:picLocks noChangeAspect="1"/>
          </p:cNvPicPr>
          <p:nvPr/>
        </p:nvPicPr>
        <p:blipFill>
          <a:blip r:embed="rId2"/>
          <a:stretch>
            <a:fillRect/>
          </a:stretch>
        </p:blipFill>
        <p:spPr>
          <a:xfrm>
            <a:off x="3583363" y="662046"/>
            <a:ext cx="323369" cy="308059"/>
          </a:xfrm>
          <a:prstGeom prst="rect">
            <a:avLst/>
          </a:prstGeom>
          <a:ln>
            <a:solidFill>
              <a:schemeClr val="bg2"/>
            </a:solidFill>
          </a:ln>
        </p:spPr>
      </p:pic>
      <p:pic>
        <p:nvPicPr>
          <p:cNvPr id="85" name="Picture 84"/>
          <p:cNvPicPr>
            <a:picLocks noChangeAspect="1"/>
          </p:cNvPicPr>
          <p:nvPr/>
        </p:nvPicPr>
        <p:blipFill>
          <a:blip r:embed="rId2"/>
          <a:stretch>
            <a:fillRect/>
          </a:stretch>
        </p:blipFill>
        <p:spPr>
          <a:xfrm>
            <a:off x="3085256" y="2173447"/>
            <a:ext cx="323369" cy="308059"/>
          </a:xfrm>
          <a:prstGeom prst="rect">
            <a:avLst/>
          </a:prstGeom>
          <a:ln>
            <a:solidFill>
              <a:schemeClr val="bg2"/>
            </a:solidFill>
          </a:ln>
        </p:spPr>
      </p:pic>
      <p:grpSp>
        <p:nvGrpSpPr>
          <p:cNvPr id="81" name="Group 80"/>
          <p:cNvGrpSpPr/>
          <p:nvPr/>
        </p:nvGrpSpPr>
        <p:grpSpPr>
          <a:xfrm>
            <a:off x="3995805" y="3144473"/>
            <a:ext cx="619125" cy="219075"/>
            <a:chOff x="2514600" y="3302000"/>
            <a:chExt cx="825500" cy="292100"/>
          </a:xfrm>
        </p:grpSpPr>
        <p:cxnSp>
          <p:nvCxnSpPr>
            <p:cNvPr id="86" name="Straight Connector 8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4154081" y="3282910"/>
            <a:ext cx="619125" cy="219075"/>
            <a:chOff x="2514600" y="3302000"/>
            <a:chExt cx="825500" cy="292100"/>
          </a:xfrm>
        </p:grpSpPr>
        <p:cxnSp>
          <p:nvCxnSpPr>
            <p:cNvPr id="92" name="Straight Connector 9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074471" y="3216301"/>
            <a:ext cx="619125" cy="219075"/>
            <a:chOff x="2514600" y="3302000"/>
            <a:chExt cx="825500" cy="292100"/>
          </a:xfrm>
        </p:grpSpPr>
        <p:cxnSp>
          <p:nvCxnSpPr>
            <p:cNvPr id="98" name="Straight Connector 9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4013031" y="3609588"/>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4171306" y="3748024"/>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091697" y="3681416"/>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3101315" y="3360221"/>
            <a:ext cx="489236" cy="246221"/>
          </a:xfrm>
          <a:prstGeom prst="rect">
            <a:avLst/>
          </a:prstGeom>
          <a:noFill/>
        </p:spPr>
        <p:txBody>
          <a:bodyPr wrap="none" rtlCol="0">
            <a:spAutoFit/>
          </a:bodyPr>
          <a:lstStyle/>
          <a:p>
            <a:r>
              <a:rPr lang="en-US" sz="1000">
                <a:solidFill>
                  <a:schemeClr val="bg2"/>
                </a:solidFill>
              </a:rPr>
              <a:t>Local</a:t>
            </a:r>
          </a:p>
        </p:txBody>
      </p:sp>
      <p:sp>
        <p:nvSpPr>
          <p:cNvPr id="121" name="TextBox 120"/>
          <p:cNvSpPr txBox="1"/>
          <p:nvPr/>
        </p:nvSpPr>
        <p:spPr>
          <a:xfrm>
            <a:off x="3845388" y="3362014"/>
            <a:ext cx="636713" cy="246221"/>
          </a:xfrm>
          <a:prstGeom prst="rect">
            <a:avLst/>
          </a:prstGeom>
          <a:noFill/>
        </p:spPr>
        <p:txBody>
          <a:bodyPr wrap="none" rtlCol="0">
            <a:spAutoFit/>
          </a:bodyPr>
          <a:lstStyle/>
          <a:p>
            <a:r>
              <a:rPr lang="en-US" sz="1000" dirty="0">
                <a:solidFill>
                  <a:schemeClr val="bg2"/>
                </a:solidFill>
              </a:rPr>
              <a:t>Remote</a:t>
            </a:r>
          </a:p>
        </p:txBody>
      </p:sp>
      <p:sp>
        <p:nvSpPr>
          <p:cNvPr id="122" name="TextBox 121"/>
          <p:cNvSpPr txBox="1"/>
          <p:nvPr/>
        </p:nvSpPr>
        <p:spPr>
          <a:xfrm>
            <a:off x="3135380" y="3953686"/>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3846312" y="3923980"/>
            <a:ext cx="636713" cy="246221"/>
          </a:xfrm>
          <a:prstGeom prst="rect">
            <a:avLst/>
          </a:prstGeom>
          <a:noFill/>
        </p:spPr>
        <p:txBody>
          <a:bodyPr wrap="none" rtlCol="0">
            <a:spAutoFit/>
          </a:bodyPr>
          <a:lstStyle/>
          <a:p>
            <a:r>
              <a:rPr lang="en-US" sz="1000" dirty="0">
                <a:solidFill>
                  <a:schemeClr val="bg2"/>
                </a:solidFill>
              </a:rPr>
              <a:t>Remote</a:t>
            </a:r>
          </a:p>
        </p:txBody>
      </p:sp>
      <p:sp>
        <p:nvSpPr>
          <p:cNvPr id="124" name="Rounded Rectangle 123"/>
          <p:cNvSpPr/>
          <p:nvPr/>
        </p:nvSpPr>
        <p:spPr>
          <a:xfrm>
            <a:off x="5409541" y="22141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25" name="Rounded Rectangle 124"/>
          <p:cNvSpPr/>
          <p:nvPr/>
        </p:nvSpPr>
        <p:spPr>
          <a:xfrm>
            <a:off x="5628616" y="24712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pic>
        <p:nvPicPr>
          <p:cNvPr id="162" name="Picture 161"/>
          <p:cNvPicPr>
            <a:picLocks noChangeAspect="1"/>
          </p:cNvPicPr>
          <p:nvPr/>
        </p:nvPicPr>
        <p:blipFill>
          <a:blip r:embed="rId2"/>
          <a:stretch>
            <a:fillRect/>
          </a:stretch>
        </p:blipFill>
        <p:spPr>
          <a:xfrm>
            <a:off x="5312214" y="2183547"/>
            <a:ext cx="323369" cy="308059"/>
          </a:xfrm>
          <a:prstGeom prst="rect">
            <a:avLst/>
          </a:prstGeom>
          <a:ln>
            <a:solidFill>
              <a:schemeClr val="bg2"/>
            </a:solidFill>
          </a:ln>
        </p:spPr>
      </p:pic>
      <p:sp>
        <p:nvSpPr>
          <p:cNvPr id="20" name="Rectangle 19"/>
          <p:cNvSpPr/>
          <p:nvPr/>
        </p:nvSpPr>
        <p:spPr>
          <a:xfrm>
            <a:off x="5591524" y="31457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3" name="Rectangle 202"/>
          <p:cNvSpPr/>
          <p:nvPr/>
        </p:nvSpPr>
        <p:spPr>
          <a:xfrm>
            <a:off x="5743924" y="32981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4" name="Rectangle 203"/>
          <p:cNvSpPr/>
          <p:nvPr/>
        </p:nvSpPr>
        <p:spPr>
          <a:xfrm>
            <a:off x="5896324" y="34505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5" name="Rectangle 204"/>
          <p:cNvSpPr/>
          <p:nvPr/>
        </p:nvSpPr>
        <p:spPr>
          <a:xfrm>
            <a:off x="5604074" y="36746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6" name="Rectangle 205"/>
          <p:cNvSpPr/>
          <p:nvPr/>
        </p:nvSpPr>
        <p:spPr>
          <a:xfrm>
            <a:off x="5756474" y="38270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7" name="Rectangle 206"/>
          <p:cNvSpPr/>
          <p:nvPr/>
        </p:nvSpPr>
        <p:spPr>
          <a:xfrm>
            <a:off x="5908874" y="39794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208" name="Straight Arrow Connector 207"/>
          <p:cNvCxnSpPr>
            <a:stCxn id="79" idx="2"/>
            <a:endCxn id="125" idx="0"/>
          </p:cNvCxnSpPr>
          <p:nvPr/>
        </p:nvCxnSpPr>
        <p:spPr>
          <a:xfrm>
            <a:off x="4264457" y="1522416"/>
            <a:ext cx="1673722" cy="9488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a:stCxn id="5" idx="2"/>
            <a:endCxn id="125" idx="0"/>
          </p:cNvCxnSpPr>
          <p:nvPr/>
        </p:nvCxnSpPr>
        <p:spPr>
          <a:xfrm>
            <a:off x="5929964" y="1504462"/>
            <a:ext cx="8215" cy="9668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a:endCxn id="205" idx="0"/>
          </p:cNvCxnSpPr>
          <p:nvPr/>
        </p:nvCxnSpPr>
        <p:spPr>
          <a:xfrm flipH="1">
            <a:off x="5932183" y="3192477"/>
            <a:ext cx="51063" cy="482141"/>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flipH="1" flipV="1">
            <a:off x="6247741" y="3566601"/>
            <a:ext cx="63615" cy="445875"/>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a:stCxn id="5" idx="1"/>
            <a:endCxn id="79" idx="3"/>
          </p:cNvCxnSpPr>
          <p:nvPr/>
        </p:nvCxnSpPr>
        <p:spPr>
          <a:xfrm flipH="1">
            <a:off x="4612119" y="1275862"/>
            <a:ext cx="970182"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4" name="TextBox 213"/>
          <p:cNvSpPr txBox="1"/>
          <p:nvPr/>
        </p:nvSpPr>
        <p:spPr>
          <a:xfrm>
            <a:off x="5514540" y="4405806"/>
            <a:ext cx="1483935" cy="507831"/>
          </a:xfrm>
          <a:prstGeom prst="rect">
            <a:avLst/>
          </a:prstGeom>
          <a:noFill/>
        </p:spPr>
        <p:txBody>
          <a:bodyPr wrap="square" rtlCol="0">
            <a:spAutoFit/>
          </a:bodyPr>
          <a:lstStyle/>
          <a:p>
            <a:r>
              <a:rPr lang="en-US" i="1">
                <a:solidFill>
                  <a:schemeClr val="bg2"/>
                </a:solidFill>
              </a:rPr>
              <a:t>Data </a:t>
            </a:r>
            <a:r>
              <a:rPr lang="en-US" i="1" dirty="0">
                <a:solidFill>
                  <a:schemeClr val="bg2"/>
                </a:solidFill>
              </a:rPr>
              <a:t>hairball to rule them all</a:t>
            </a:r>
          </a:p>
        </p:txBody>
      </p:sp>
      <p:cxnSp>
        <p:nvCxnSpPr>
          <p:cNvPr id="215" name="Straight Arrow Connector 214"/>
          <p:cNvCxnSpPr>
            <a:endCxn id="204" idx="2"/>
          </p:cNvCxnSpPr>
          <p:nvPr/>
        </p:nvCxnSpPr>
        <p:spPr>
          <a:xfrm flipV="1">
            <a:off x="5896324" y="3541732"/>
            <a:ext cx="328109" cy="24445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a:off x="591672" y="1785769"/>
            <a:ext cx="1986524" cy="507831"/>
          </a:xfrm>
          <a:prstGeom prst="rect">
            <a:avLst/>
          </a:prstGeom>
          <a:noFill/>
        </p:spPr>
        <p:txBody>
          <a:bodyPr wrap="square" rtlCol="0">
            <a:spAutoFit/>
          </a:bodyPr>
          <a:lstStyle/>
          <a:p>
            <a:r>
              <a:rPr lang="en-US" b="1" dirty="0">
                <a:solidFill>
                  <a:schemeClr val="bg2"/>
                </a:solidFill>
              </a:rPr>
              <a:t>.. is what business calls “an app”</a:t>
            </a:r>
          </a:p>
        </p:txBody>
      </p:sp>
      <p:cxnSp>
        <p:nvCxnSpPr>
          <p:cNvPr id="219" name="Straight Arrow Connector 218"/>
          <p:cNvCxnSpPr/>
          <p:nvPr/>
        </p:nvCxnSpPr>
        <p:spPr>
          <a:xfrm flipH="1">
            <a:off x="6277626" y="1227029"/>
            <a:ext cx="970182" cy="17954"/>
          </a:xfrm>
          <a:prstGeom prst="straightConnector1">
            <a:avLst/>
          </a:prstGeom>
          <a:ln>
            <a:solidFill>
              <a:schemeClr val="bg2"/>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a:off x="7401261" y="1047262"/>
            <a:ext cx="1409262" cy="507831"/>
          </a:xfrm>
          <a:prstGeom prst="rect">
            <a:avLst/>
          </a:prstGeom>
          <a:noFill/>
        </p:spPr>
        <p:txBody>
          <a:bodyPr wrap="square" rtlCol="0">
            <a:spAutoFit/>
          </a:bodyPr>
          <a:lstStyle/>
          <a:p>
            <a:r>
              <a:rPr lang="en-US" dirty="0">
                <a:solidFill>
                  <a:schemeClr val="bg2"/>
                </a:solidFill>
              </a:rPr>
              <a:t>other on-</a:t>
            </a:r>
            <a:r>
              <a:rPr lang="en-US" dirty="0" err="1">
                <a:solidFill>
                  <a:schemeClr val="bg2"/>
                </a:solidFill>
              </a:rPr>
              <a:t>prem</a:t>
            </a:r>
            <a:r>
              <a:rPr lang="en-US" dirty="0">
                <a:solidFill>
                  <a:schemeClr val="bg2"/>
                </a:solidFill>
              </a:rPr>
              <a:t> systems</a:t>
            </a:r>
          </a:p>
        </p:txBody>
      </p:sp>
    </p:spTree>
    <p:extLst>
      <p:ext uri="{BB962C8B-B14F-4D97-AF65-F5344CB8AC3E}">
        <p14:creationId xmlns:p14="http://schemas.microsoft.com/office/powerpoint/2010/main" val="174355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668818" y="258184"/>
            <a:ext cx="2207603" cy="4885316"/>
          </a:xfrm>
          <a:prstGeom prst="roundRect">
            <a:avLst/>
          </a:prstGeom>
          <a:solidFill>
            <a:schemeClr val="accent4">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41" name="Rounded Rectangle 240"/>
          <p:cNvSpPr/>
          <p:nvPr/>
        </p:nvSpPr>
        <p:spPr>
          <a:xfrm>
            <a:off x="6794632" y="310579"/>
            <a:ext cx="2349367" cy="4885316"/>
          </a:xfrm>
          <a:prstGeom prst="roundRect">
            <a:avLst/>
          </a:prstGeom>
          <a:solidFill>
            <a:schemeClr val="accent6">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 name="Rounded Rectangle 21"/>
          <p:cNvSpPr/>
          <p:nvPr/>
        </p:nvSpPr>
        <p:spPr>
          <a:xfrm>
            <a:off x="4994631" y="182750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4955300" cy="659405"/>
          </a:xfrm>
        </p:spPr>
        <p:txBody>
          <a:bodyPr/>
          <a:lstStyle/>
          <a:p>
            <a:r>
              <a:rPr lang="en-US" dirty="0">
                <a:solidFill>
                  <a:schemeClr val="bg2"/>
                </a:solidFill>
              </a:rPr>
              <a:t>Untangling the Hairball with Containerized Middleware microservices</a:t>
            </a:r>
            <a:endParaRPr lang="en-US"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p:cNvSpPr/>
          <p:nvPr/>
        </p:nvSpPr>
        <p:spPr>
          <a:xfrm>
            <a:off x="7394349" y="875139"/>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5213706" y="208467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sp>
        <p:nvSpPr>
          <p:cNvPr id="24" name="Rounded Rectangle 23"/>
          <p:cNvSpPr/>
          <p:nvPr/>
        </p:nvSpPr>
        <p:spPr>
          <a:xfrm>
            <a:off x="7193014" y="507455"/>
            <a:ext cx="1171575" cy="107694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grpSp>
        <p:nvGrpSpPr>
          <p:cNvPr id="51" name="Group 50"/>
          <p:cNvGrpSpPr/>
          <p:nvPr/>
        </p:nvGrpSpPr>
        <p:grpSpPr>
          <a:xfrm>
            <a:off x="5103511" y="2684259"/>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61786" y="2822695"/>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182177" y="2756087"/>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5180201" y="893093"/>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4978866" y="525409"/>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5523269" y="1350293"/>
            <a:ext cx="4595" cy="7343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5825079" y="2673666"/>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5983354" y="2812102"/>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5903745" y="2745494"/>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122" name="TextBox 121"/>
          <p:cNvSpPr txBox="1"/>
          <p:nvPr/>
        </p:nvSpPr>
        <p:spPr>
          <a:xfrm>
            <a:off x="4947428" y="3017764"/>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5658360" y="2988058"/>
            <a:ext cx="636713" cy="246221"/>
          </a:xfrm>
          <a:prstGeom prst="rect">
            <a:avLst/>
          </a:prstGeom>
          <a:noFill/>
        </p:spPr>
        <p:txBody>
          <a:bodyPr wrap="none" rtlCol="0">
            <a:spAutoFit/>
          </a:bodyPr>
          <a:lstStyle/>
          <a:p>
            <a:r>
              <a:rPr lang="en-US" sz="1000" dirty="0">
                <a:solidFill>
                  <a:schemeClr val="bg2"/>
                </a:solidFill>
              </a:rPr>
              <a:t>Remote</a:t>
            </a:r>
          </a:p>
        </p:txBody>
      </p:sp>
      <p:cxnSp>
        <p:nvCxnSpPr>
          <p:cNvPr id="212" name="Straight Arrow Connector 211"/>
          <p:cNvCxnSpPr>
            <a:stCxn id="5" idx="1"/>
            <a:endCxn id="79" idx="3"/>
          </p:cNvCxnSpPr>
          <p:nvPr/>
        </p:nvCxnSpPr>
        <p:spPr>
          <a:xfrm flipH="1">
            <a:off x="5875526" y="1103739"/>
            <a:ext cx="1518823"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26" name="Picture 125"/>
          <p:cNvPicPr>
            <a:picLocks noChangeAspect="1"/>
          </p:cNvPicPr>
          <p:nvPr/>
        </p:nvPicPr>
        <p:blipFill>
          <a:blip r:embed="rId2"/>
          <a:stretch>
            <a:fillRect/>
          </a:stretch>
        </p:blipFill>
        <p:spPr>
          <a:xfrm>
            <a:off x="4869195" y="400076"/>
            <a:ext cx="351305" cy="342900"/>
          </a:xfrm>
          <a:prstGeom prst="rect">
            <a:avLst/>
          </a:prstGeom>
        </p:spPr>
      </p:pic>
      <p:pic>
        <p:nvPicPr>
          <p:cNvPr id="127" name="Picture 126"/>
          <p:cNvPicPr>
            <a:picLocks noChangeAspect="1"/>
          </p:cNvPicPr>
          <p:nvPr/>
        </p:nvPicPr>
        <p:blipFill>
          <a:blip r:embed="rId2"/>
          <a:stretch>
            <a:fillRect/>
          </a:stretch>
        </p:blipFill>
        <p:spPr>
          <a:xfrm>
            <a:off x="7110293" y="402631"/>
            <a:ext cx="351305" cy="342900"/>
          </a:xfrm>
          <a:prstGeom prst="rect">
            <a:avLst/>
          </a:prstGeom>
        </p:spPr>
      </p:pic>
      <p:pic>
        <p:nvPicPr>
          <p:cNvPr id="128" name="Picture 127"/>
          <p:cNvPicPr>
            <a:picLocks noChangeAspect="1"/>
          </p:cNvPicPr>
          <p:nvPr/>
        </p:nvPicPr>
        <p:blipFill>
          <a:blip r:embed="rId2"/>
          <a:stretch>
            <a:fillRect/>
          </a:stretch>
        </p:blipFill>
        <p:spPr>
          <a:xfrm>
            <a:off x="4892446" y="1801358"/>
            <a:ext cx="351305" cy="342900"/>
          </a:xfrm>
          <a:prstGeom prst="rect">
            <a:avLst/>
          </a:prstGeom>
        </p:spPr>
      </p:pic>
      <p:pic>
        <p:nvPicPr>
          <p:cNvPr id="23" name="Picture 22"/>
          <p:cNvPicPr>
            <a:picLocks noChangeAspect="1"/>
          </p:cNvPicPr>
          <p:nvPr/>
        </p:nvPicPr>
        <p:blipFill>
          <a:blip r:embed="rId3"/>
          <a:stretch>
            <a:fillRect/>
          </a:stretch>
        </p:blipFill>
        <p:spPr>
          <a:xfrm>
            <a:off x="498590" y="1584403"/>
            <a:ext cx="2383955" cy="2149082"/>
          </a:xfrm>
          <a:prstGeom prst="rect">
            <a:avLst/>
          </a:prstGeom>
        </p:spPr>
      </p:pic>
      <p:sp>
        <p:nvSpPr>
          <p:cNvPr id="129" name="Rounded Rectangle 128"/>
          <p:cNvSpPr/>
          <p:nvPr/>
        </p:nvSpPr>
        <p:spPr>
          <a:xfrm>
            <a:off x="7242427" y="1816743"/>
            <a:ext cx="1588934" cy="158216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30" name="Rounded Rectangle 129"/>
          <p:cNvSpPr/>
          <p:nvPr/>
        </p:nvSpPr>
        <p:spPr>
          <a:xfrm>
            <a:off x="7461502" y="2084676"/>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pic>
        <p:nvPicPr>
          <p:cNvPr id="170" name="Picture 169"/>
          <p:cNvPicPr>
            <a:picLocks noChangeAspect="1"/>
          </p:cNvPicPr>
          <p:nvPr/>
        </p:nvPicPr>
        <p:blipFill>
          <a:blip r:embed="rId2"/>
          <a:stretch>
            <a:fillRect/>
          </a:stretch>
        </p:blipFill>
        <p:spPr>
          <a:xfrm>
            <a:off x="7140242" y="1801358"/>
            <a:ext cx="351305" cy="342900"/>
          </a:xfrm>
          <a:prstGeom prst="rect">
            <a:avLst/>
          </a:prstGeom>
        </p:spPr>
      </p:pic>
      <p:cxnSp>
        <p:nvCxnSpPr>
          <p:cNvPr id="209" name="Straight Arrow Connector 208"/>
          <p:cNvCxnSpPr>
            <a:stCxn id="5" idx="2"/>
            <a:endCxn id="130" idx="0"/>
          </p:cNvCxnSpPr>
          <p:nvPr/>
        </p:nvCxnSpPr>
        <p:spPr>
          <a:xfrm>
            <a:off x="7742012" y="1332339"/>
            <a:ext cx="29053" cy="7523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7293702" y="2722682"/>
            <a:ext cx="619125" cy="219075"/>
            <a:chOff x="2514600" y="3302000"/>
            <a:chExt cx="825500" cy="292100"/>
          </a:xfrm>
        </p:grpSpPr>
        <p:cxnSp>
          <p:nvCxnSpPr>
            <p:cNvPr id="172" name="Straight Connector 17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77" name="Group 176"/>
          <p:cNvGrpSpPr/>
          <p:nvPr/>
        </p:nvGrpSpPr>
        <p:grpSpPr>
          <a:xfrm>
            <a:off x="7451978" y="2861119"/>
            <a:ext cx="619125" cy="219075"/>
            <a:chOff x="2514600" y="3302000"/>
            <a:chExt cx="825500" cy="292100"/>
          </a:xfrm>
        </p:grpSpPr>
        <p:cxnSp>
          <p:nvCxnSpPr>
            <p:cNvPr id="178" name="Straight Connector 17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3" name="Group 182"/>
          <p:cNvGrpSpPr/>
          <p:nvPr/>
        </p:nvGrpSpPr>
        <p:grpSpPr>
          <a:xfrm>
            <a:off x="7372368" y="2794510"/>
            <a:ext cx="619125" cy="219075"/>
            <a:chOff x="2514600" y="3302000"/>
            <a:chExt cx="825500" cy="292100"/>
          </a:xfrm>
        </p:grpSpPr>
        <p:cxnSp>
          <p:nvCxnSpPr>
            <p:cNvPr id="184" name="Straight Connector 183"/>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9" name="Group 188"/>
          <p:cNvGrpSpPr/>
          <p:nvPr/>
        </p:nvGrpSpPr>
        <p:grpSpPr>
          <a:xfrm>
            <a:off x="8036238" y="2734193"/>
            <a:ext cx="619125" cy="219075"/>
            <a:chOff x="2514600" y="3302000"/>
            <a:chExt cx="825500" cy="292100"/>
          </a:xfrm>
        </p:grpSpPr>
        <p:cxnSp>
          <p:nvCxnSpPr>
            <p:cNvPr id="190" name="Straight Connector 189"/>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a:off x="8194514" y="2872630"/>
            <a:ext cx="619125" cy="219075"/>
            <a:chOff x="2514600" y="3302000"/>
            <a:chExt cx="825500" cy="292100"/>
          </a:xfrm>
        </p:grpSpPr>
        <p:cxnSp>
          <p:nvCxnSpPr>
            <p:cNvPr id="196" name="Straight Connector 19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8114904" y="2806021"/>
            <a:ext cx="619125" cy="219075"/>
            <a:chOff x="2514600" y="3302000"/>
            <a:chExt cx="825500" cy="292100"/>
          </a:xfrm>
        </p:grpSpPr>
        <p:cxnSp>
          <p:nvCxnSpPr>
            <p:cNvPr id="202" name="Straight Connector 20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19" name="TextBox 218"/>
          <p:cNvSpPr txBox="1"/>
          <p:nvPr/>
        </p:nvSpPr>
        <p:spPr>
          <a:xfrm>
            <a:off x="7360171" y="3083039"/>
            <a:ext cx="489236" cy="246221"/>
          </a:xfrm>
          <a:prstGeom prst="rect">
            <a:avLst/>
          </a:prstGeom>
          <a:noFill/>
        </p:spPr>
        <p:txBody>
          <a:bodyPr wrap="none" rtlCol="0">
            <a:spAutoFit/>
          </a:bodyPr>
          <a:lstStyle/>
          <a:p>
            <a:r>
              <a:rPr lang="en-US" sz="1000">
                <a:solidFill>
                  <a:schemeClr val="bg2"/>
                </a:solidFill>
              </a:rPr>
              <a:t>Local</a:t>
            </a:r>
          </a:p>
        </p:txBody>
      </p:sp>
      <p:sp>
        <p:nvSpPr>
          <p:cNvPr id="220" name="TextBox 219"/>
          <p:cNvSpPr txBox="1"/>
          <p:nvPr/>
        </p:nvSpPr>
        <p:spPr>
          <a:xfrm>
            <a:off x="8071103" y="3053333"/>
            <a:ext cx="636713" cy="246221"/>
          </a:xfrm>
          <a:prstGeom prst="rect">
            <a:avLst/>
          </a:prstGeom>
          <a:noFill/>
        </p:spPr>
        <p:txBody>
          <a:bodyPr wrap="none" rtlCol="0">
            <a:spAutoFit/>
          </a:bodyPr>
          <a:lstStyle/>
          <a:p>
            <a:r>
              <a:rPr lang="en-US" sz="1000" dirty="0">
                <a:solidFill>
                  <a:schemeClr val="bg2"/>
                </a:solidFill>
              </a:rPr>
              <a:t>Remote</a:t>
            </a:r>
          </a:p>
        </p:txBody>
      </p:sp>
      <p:sp>
        <p:nvSpPr>
          <p:cNvPr id="221" name="Rounded Rectangle 220"/>
          <p:cNvSpPr/>
          <p:nvPr/>
        </p:nvSpPr>
        <p:spPr>
          <a:xfrm>
            <a:off x="4962847" y="3529473"/>
            <a:ext cx="1588934" cy="141286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22" name="Rounded Rectangle 221"/>
          <p:cNvSpPr/>
          <p:nvPr/>
        </p:nvSpPr>
        <p:spPr>
          <a:xfrm>
            <a:off x="5235711" y="3700584"/>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24" name="Rectangle 223"/>
          <p:cNvSpPr/>
          <p:nvPr/>
        </p:nvSpPr>
        <p:spPr>
          <a:xfrm>
            <a:off x="5144830" y="43642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5" name="Rectangle 224"/>
          <p:cNvSpPr/>
          <p:nvPr/>
        </p:nvSpPr>
        <p:spPr>
          <a:xfrm>
            <a:off x="5297230" y="45166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6" name="Rectangle 225"/>
          <p:cNvSpPr/>
          <p:nvPr/>
        </p:nvSpPr>
        <p:spPr>
          <a:xfrm>
            <a:off x="5449630" y="46690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3" name="Picture 232"/>
          <p:cNvPicPr>
            <a:picLocks noChangeAspect="1"/>
          </p:cNvPicPr>
          <p:nvPr/>
        </p:nvPicPr>
        <p:blipFill>
          <a:blip r:embed="rId2"/>
          <a:stretch>
            <a:fillRect/>
          </a:stretch>
        </p:blipFill>
        <p:spPr>
          <a:xfrm>
            <a:off x="4856168" y="3481298"/>
            <a:ext cx="351305" cy="342900"/>
          </a:xfrm>
          <a:prstGeom prst="rect">
            <a:avLst/>
          </a:prstGeom>
        </p:spPr>
      </p:pic>
      <p:sp>
        <p:nvSpPr>
          <p:cNvPr id="234" name="Rounded Rectangle 233"/>
          <p:cNvSpPr/>
          <p:nvPr/>
        </p:nvSpPr>
        <p:spPr>
          <a:xfrm>
            <a:off x="7319111" y="3530100"/>
            <a:ext cx="1588934" cy="14128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35" name="Rounded Rectangle 234"/>
          <p:cNvSpPr/>
          <p:nvPr/>
        </p:nvSpPr>
        <p:spPr>
          <a:xfrm>
            <a:off x="7591975" y="3733485"/>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36" name="Rectangle 235"/>
          <p:cNvSpPr/>
          <p:nvPr/>
        </p:nvSpPr>
        <p:spPr>
          <a:xfrm>
            <a:off x="7501094" y="43971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7" name="Rectangle 236"/>
          <p:cNvSpPr/>
          <p:nvPr/>
        </p:nvSpPr>
        <p:spPr>
          <a:xfrm>
            <a:off x="7653494" y="45495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8" name="Rectangle 237"/>
          <p:cNvSpPr/>
          <p:nvPr/>
        </p:nvSpPr>
        <p:spPr>
          <a:xfrm>
            <a:off x="7805894" y="47019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9" name="Picture 238"/>
          <p:cNvPicPr>
            <a:picLocks noChangeAspect="1"/>
          </p:cNvPicPr>
          <p:nvPr/>
        </p:nvPicPr>
        <p:blipFill>
          <a:blip r:embed="rId2"/>
          <a:stretch>
            <a:fillRect/>
          </a:stretch>
        </p:blipFill>
        <p:spPr>
          <a:xfrm>
            <a:off x="7212432" y="3514199"/>
            <a:ext cx="351305" cy="342900"/>
          </a:xfrm>
          <a:prstGeom prst="rect">
            <a:avLst/>
          </a:prstGeom>
        </p:spPr>
      </p:pic>
      <p:cxnSp>
        <p:nvCxnSpPr>
          <p:cNvPr id="240" name="Straight Arrow Connector 239"/>
          <p:cNvCxnSpPr>
            <a:stCxn id="234" idx="1"/>
            <a:endCxn id="221" idx="3"/>
          </p:cNvCxnSpPr>
          <p:nvPr/>
        </p:nvCxnSpPr>
        <p:spPr>
          <a:xfrm flipH="1" flipV="1">
            <a:off x="6551781" y="4235903"/>
            <a:ext cx="767330" cy="627"/>
          </a:xfrm>
          <a:prstGeom prst="straightConnector1">
            <a:avLst/>
          </a:prstGeom>
          <a:ln>
            <a:solidFill>
              <a:schemeClr val="bg2"/>
            </a:solidFill>
            <a:prstDash val="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Notched Right Arrow 30"/>
          <p:cNvSpPr/>
          <p:nvPr/>
        </p:nvSpPr>
        <p:spPr>
          <a:xfrm>
            <a:off x="3457306" y="2403662"/>
            <a:ext cx="820654" cy="457200"/>
          </a:xfrm>
          <a:prstGeom prst="notched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3230786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6513614" cy="538438"/>
          </a:xfrm>
        </p:spPr>
        <p:txBody>
          <a:bodyPr/>
          <a:lstStyle/>
          <a:p>
            <a:r>
              <a:rPr lang="en-US"/>
              <a:t>Deploying Containerized </a:t>
            </a:r>
            <a:r>
              <a:rPr lang="en-US" dirty="0"/>
              <a:t>Middleware</a:t>
            </a:r>
          </a:p>
        </p:txBody>
      </p:sp>
      <p:sp>
        <p:nvSpPr>
          <p:cNvPr id="28" name="Rectangle 27"/>
          <p:cNvSpPr/>
          <p:nvPr/>
        </p:nvSpPr>
        <p:spPr>
          <a:xfrm>
            <a:off x="2053811" y="2083559"/>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9" name="TextBox 28"/>
          <p:cNvSpPr txBox="1"/>
          <p:nvPr/>
        </p:nvSpPr>
        <p:spPr>
          <a:xfrm>
            <a:off x="2590439" y="2143679"/>
            <a:ext cx="513282" cy="261610"/>
          </a:xfrm>
          <a:prstGeom prst="rect">
            <a:avLst/>
          </a:prstGeom>
          <a:noFill/>
        </p:spPr>
        <p:txBody>
          <a:bodyPr wrap="none" rtlCol="0">
            <a:spAutoFit/>
          </a:bodyPr>
          <a:lstStyle/>
          <a:p>
            <a:r>
              <a:rPr lang="en-US" sz="1100" dirty="0">
                <a:solidFill>
                  <a:schemeClr val="bg2"/>
                </a:solidFill>
              </a:rPr>
              <a:t>Kube</a:t>
            </a:r>
          </a:p>
        </p:txBody>
      </p:sp>
      <p:sp>
        <p:nvSpPr>
          <p:cNvPr id="34" name="Rectangle 33"/>
          <p:cNvSpPr/>
          <p:nvPr/>
        </p:nvSpPr>
        <p:spPr>
          <a:xfrm>
            <a:off x="2252823" y="2555016"/>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Rectangle 34"/>
          <p:cNvSpPr/>
          <p:nvPr/>
        </p:nvSpPr>
        <p:spPr>
          <a:xfrm>
            <a:off x="2244752" y="272403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41" name="Straight Arrow Connector 40"/>
          <p:cNvCxnSpPr>
            <a:endCxn id="34" idx="2"/>
          </p:cNvCxnSpPr>
          <p:nvPr/>
        </p:nvCxnSpPr>
        <p:spPr>
          <a:xfrm flipH="1" flipV="1">
            <a:off x="-2317514" y="2890384"/>
            <a:ext cx="116" cy="39325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688489" y="1194099"/>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7" name="Rectangle 56"/>
          <p:cNvSpPr/>
          <p:nvPr/>
        </p:nvSpPr>
        <p:spPr>
          <a:xfrm>
            <a:off x="322730" y="871369"/>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8" name="TextBox 57"/>
          <p:cNvSpPr txBox="1"/>
          <p:nvPr/>
        </p:nvSpPr>
        <p:spPr>
          <a:xfrm>
            <a:off x="332526" y="1821949"/>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59" name="TextBox 58"/>
          <p:cNvSpPr txBox="1"/>
          <p:nvPr/>
        </p:nvSpPr>
        <p:spPr>
          <a:xfrm>
            <a:off x="332526" y="871369"/>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60" name="Group 59"/>
          <p:cNvGrpSpPr/>
          <p:nvPr/>
        </p:nvGrpSpPr>
        <p:grpSpPr>
          <a:xfrm>
            <a:off x="2105158" y="871368"/>
            <a:ext cx="736692" cy="417643"/>
            <a:chOff x="4362434" y="1219554"/>
            <a:chExt cx="1812456" cy="533943"/>
          </a:xfrm>
        </p:grpSpPr>
        <p:sp>
          <p:nvSpPr>
            <p:cNvPr id="61" name="Rectangle 60"/>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62" name="TextBox 61"/>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697000" y="2481294"/>
            <a:ext cx="818179" cy="818179"/>
          </a:xfrm>
          <a:prstGeom prst="rect">
            <a:avLst/>
          </a:prstGeom>
        </p:spPr>
      </p:pic>
      <p:cxnSp>
        <p:nvCxnSpPr>
          <p:cNvPr id="64" name="Straight Arrow Connector 63"/>
          <p:cNvCxnSpPr>
            <a:stCxn id="54" idx="3"/>
            <a:endCxn id="61" idx="2"/>
          </p:cNvCxnSpPr>
          <p:nvPr/>
        </p:nvCxnSpPr>
        <p:spPr>
          <a:xfrm flipV="1">
            <a:off x="1140310" y="1289011"/>
            <a:ext cx="1333194" cy="18478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1" idx="2"/>
            <a:endCxn id="34" idx="0"/>
          </p:cNvCxnSpPr>
          <p:nvPr/>
        </p:nvCxnSpPr>
        <p:spPr>
          <a:xfrm>
            <a:off x="2473504" y="1289011"/>
            <a:ext cx="5230" cy="12660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Curved Connector 74"/>
          <p:cNvCxnSpPr/>
          <p:nvPr/>
        </p:nvCxnSpPr>
        <p:spPr>
          <a:xfrm flipV="1">
            <a:off x="1356883" y="2838233"/>
            <a:ext cx="900048" cy="11258"/>
          </a:xfrm>
          <a:prstGeom prst="curvedConnector3">
            <a:avLst>
              <a:gd name="adj1" fmla="val 50000"/>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881613" y="397471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1" name="Rectangle 80"/>
          <p:cNvSpPr/>
          <p:nvPr/>
        </p:nvSpPr>
        <p:spPr>
          <a:xfrm>
            <a:off x="583091" y="3585871"/>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2" name="TextBox 81"/>
          <p:cNvSpPr txBox="1"/>
          <p:nvPr/>
        </p:nvSpPr>
        <p:spPr>
          <a:xfrm>
            <a:off x="1344705" y="3630472"/>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83" name="TextBox 82"/>
          <p:cNvSpPr txBox="1"/>
          <p:nvPr/>
        </p:nvSpPr>
        <p:spPr>
          <a:xfrm>
            <a:off x="760791" y="4386999"/>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84" name="Straight Arrow Connector 83"/>
          <p:cNvCxnSpPr>
            <a:stCxn id="63" idx="2"/>
            <a:endCxn id="78" idx="0"/>
          </p:cNvCxnSpPr>
          <p:nvPr/>
        </p:nvCxnSpPr>
        <p:spPr>
          <a:xfrm>
            <a:off x="1106090" y="3299473"/>
            <a:ext cx="1434" cy="67524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7632654" y="2100301"/>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8" name="TextBox 87"/>
          <p:cNvSpPr txBox="1"/>
          <p:nvPr/>
        </p:nvSpPr>
        <p:spPr>
          <a:xfrm>
            <a:off x="8169282" y="2160421"/>
            <a:ext cx="513282" cy="261610"/>
          </a:xfrm>
          <a:prstGeom prst="rect">
            <a:avLst/>
          </a:prstGeom>
          <a:noFill/>
        </p:spPr>
        <p:txBody>
          <a:bodyPr wrap="none" rtlCol="0">
            <a:spAutoFit/>
          </a:bodyPr>
          <a:lstStyle/>
          <a:p>
            <a:r>
              <a:rPr lang="en-US" sz="1100" dirty="0">
                <a:solidFill>
                  <a:schemeClr val="bg2"/>
                </a:solidFill>
              </a:rPr>
              <a:t>Kube</a:t>
            </a:r>
          </a:p>
        </p:txBody>
      </p:sp>
      <p:sp>
        <p:nvSpPr>
          <p:cNvPr id="89" name="Rectangle 88"/>
          <p:cNvSpPr/>
          <p:nvPr/>
        </p:nvSpPr>
        <p:spPr>
          <a:xfrm>
            <a:off x="7831666" y="257175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0" name="Rectangle 89"/>
          <p:cNvSpPr/>
          <p:nvPr/>
        </p:nvSpPr>
        <p:spPr>
          <a:xfrm>
            <a:off x="7834353" y="2740778"/>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1" name="Rectangle 90"/>
          <p:cNvSpPr/>
          <p:nvPr/>
        </p:nvSpPr>
        <p:spPr>
          <a:xfrm>
            <a:off x="4885762" y="117826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2" name="Rectangle 91"/>
          <p:cNvSpPr/>
          <p:nvPr/>
        </p:nvSpPr>
        <p:spPr>
          <a:xfrm>
            <a:off x="4520003" y="855538"/>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3" name="TextBox 92"/>
          <p:cNvSpPr txBox="1"/>
          <p:nvPr/>
        </p:nvSpPr>
        <p:spPr>
          <a:xfrm>
            <a:off x="4529799" y="1806118"/>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94" name="TextBox 93"/>
          <p:cNvSpPr txBox="1"/>
          <p:nvPr/>
        </p:nvSpPr>
        <p:spPr>
          <a:xfrm>
            <a:off x="4529799" y="855538"/>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95" name="Group 94"/>
          <p:cNvGrpSpPr/>
          <p:nvPr/>
        </p:nvGrpSpPr>
        <p:grpSpPr>
          <a:xfrm>
            <a:off x="6768012" y="1071314"/>
            <a:ext cx="736692" cy="417643"/>
            <a:chOff x="4362434" y="1219554"/>
            <a:chExt cx="1812456" cy="533943"/>
          </a:xfrm>
        </p:grpSpPr>
        <p:sp>
          <p:nvSpPr>
            <p:cNvPr id="96" name="Rectangle 95"/>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7" name="TextBox 96"/>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cxnSp>
        <p:nvCxnSpPr>
          <p:cNvPr id="99" name="Straight Arrow Connector 98"/>
          <p:cNvCxnSpPr>
            <a:stCxn id="91" idx="2"/>
            <a:endCxn id="107" idx="0"/>
          </p:cNvCxnSpPr>
          <p:nvPr/>
        </p:nvCxnSpPr>
        <p:spPr>
          <a:xfrm>
            <a:off x="5111673" y="1737666"/>
            <a:ext cx="3561" cy="79264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12" idx="0"/>
            <a:endCxn id="96" idx="2"/>
          </p:cNvCxnSpPr>
          <p:nvPr/>
        </p:nvCxnSpPr>
        <p:spPr>
          <a:xfrm flipV="1">
            <a:off x="6742214" y="1488957"/>
            <a:ext cx="394144" cy="5960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4906763" y="3958885"/>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3" name="Rectangle 102"/>
          <p:cNvSpPr/>
          <p:nvPr/>
        </p:nvSpPr>
        <p:spPr>
          <a:xfrm>
            <a:off x="4608241" y="3570040"/>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4" name="TextBox 103"/>
          <p:cNvSpPr txBox="1"/>
          <p:nvPr/>
        </p:nvSpPr>
        <p:spPr>
          <a:xfrm>
            <a:off x="5369855" y="3614641"/>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105" name="TextBox 104"/>
          <p:cNvSpPr txBox="1"/>
          <p:nvPr/>
        </p:nvSpPr>
        <p:spPr>
          <a:xfrm>
            <a:off x="4785941" y="4371168"/>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106" name="Straight Arrow Connector 105"/>
          <p:cNvCxnSpPr>
            <a:stCxn id="102" idx="0"/>
            <a:endCxn id="107" idx="2"/>
          </p:cNvCxnSpPr>
          <p:nvPr/>
        </p:nvCxnSpPr>
        <p:spPr>
          <a:xfrm flipH="1" flipV="1">
            <a:off x="5115234" y="2874551"/>
            <a:ext cx="17440" cy="108433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4670608" y="2530306"/>
            <a:ext cx="889252" cy="344245"/>
          </a:xfrm>
          <a:prstGeom prst="rect">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a:solidFill>
                  <a:schemeClr val="bg2"/>
                </a:solidFill>
              </a:rPr>
              <a:t>Build Image</a:t>
            </a:r>
            <a:endParaRPr lang="en-US" sz="1013" dirty="0">
              <a:solidFill>
                <a:schemeClr val="bg2"/>
              </a:solidFill>
            </a:endParaRPr>
          </a:p>
        </p:txBody>
      </p:sp>
      <p:sp>
        <p:nvSpPr>
          <p:cNvPr id="112" name="Rectangle 111"/>
          <p:cNvSpPr/>
          <p:nvPr/>
        </p:nvSpPr>
        <p:spPr>
          <a:xfrm>
            <a:off x="6089967" y="2085030"/>
            <a:ext cx="1304493"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3" name="TextBox 112"/>
          <p:cNvSpPr txBox="1"/>
          <p:nvPr/>
        </p:nvSpPr>
        <p:spPr>
          <a:xfrm>
            <a:off x="6578772" y="2141184"/>
            <a:ext cx="803752" cy="600164"/>
          </a:xfrm>
          <a:prstGeom prst="rect">
            <a:avLst/>
          </a:prstGeom>
          <a:noFill/>
        </p:spPr>
        <p:txBody>
          <a:bodyPr wrap="square" rtlCol="0">
            <a:spAutoFit/>
          </a:bodyPr>
          <a:lstStyle/>
          <a:p>
            <a:r>
              <a:rPr lang="en-US" sz="1100" dirty="0">
                <a:solidFill>
                  <a:schemeClr val="bg2"/>
                </a:solidFill>
              </a:rPr>
              <a:t>Private Docker Repo</a:t>
            </a:r>
          </a:p>
        </p:txBody>
      </p:sp>
      <p:sp>
        <p:nvSpPr>
          <p:cNvPr id="114" name="Rectangle 113"/>
          <p:cNvSpPr/>
          <p:nvPr/>
        </p:nvSpPr>
        <p:spPr>
          <a:xfrm>
            <a:off x="6291182" y="2652527"/>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5" name="Rectangle 114"/>
          <p:cNvSpPr/>
          <p:nvPr/>
        </p:nvSpPr>
        <p:spPr>
          <a:xfrm>
            <a:off x="6293869" y="2821547"/>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123" name="Straight Arrow Connector 122"/>
          <p:cNvCxnSpPr>
            <a:stCxn id="107" idx="3"/>
          </p:cNvCxnSpPr>
          <p:nvPr/>
        </p:nvCxnSpPr>
        <p:spPr>
          <a:xfrm flipV="1">
            <a:off x="5559860" y="2702428"/>
            <a:ext cx="530107" cy="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96" idx="2"/>
            <a:endCxn id="87" idx="0"/>
          </p:cNvCxnSpPr>
          <p:nvPr/>
        </p:nvCxnSpPr>
        <p:spPr>
          <a:xfrm>
            <a:off x="7136358" y="1488957"/>
            <a:ext cx="1083037" cy="61134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32" name="Picture 131"/>
          <p:cNvPicPr>
            <a:picLocks noChangeAspect="1"/>
          </p:cNvPicPr>
          <p:nvPr/>
        </p:nvPicPr>
        <p:blipFill>
          <a:blip r:embed="rId3"/>
          <a:stretch>
            <a:fillRect/>
          </a:stretch>
        </p:blipFill>
        <p:spPr>
          <a:xfrm>
            <a:off x="7840473" y="2571758"/>
            <a:ext cx="144000" cy="144000"/>
          </a:xfrm>
          <a:prstGeom prst="rect">
            <a:avLst/>
          </a:prstGeom>
        </p:spPr>
      </p:pic>
      <p:pic>
        <p:nvPicPr>
          <p:cNvPr id="133" name="Picture 132"/>
          <p:cNvPicPr>
            <a:picLocks noChangeAspect="1"/>
          </p:cNvPicPr>
          <p:nvPr/>
        </p:nvPicPr>
        <p:blipFill>
          <a:blip r:embed="rId3"/>
          <a:stretch>
            <a:fillRect/>
          </a:stretch>
        </p:blipFill>
        <p:spPr>
          <a:xfrm>
            <a:off x="6282404" y="2648853"/>
            <a:ext cx="144000" cy="144000"/>
          </a:xfrm>
          <a:prstGeom prst="rect">
            <a:avLst/>
          </a:prstGeom>
        </p:spPr>
      </p:pic>
      <p:sp>
        <p:nvSpPr>
          <p:cNvPr id="134" name="TextBox 133"/>
          <p:cNvSpPr txBox="1"/>
          <p:nvPr/>
        </p:nvSpPr>
        <p:spPr>
          <a:xfrm>
            <a:off x="2563006" y="3559218"/>
            <a:ext cx="833178" cy="415498"/>
          </a:xfrm>
          <a:prstGeom prst="borderCallout1">
            <a:avLst>
              <a:gd name="adj1" fmla="val -113294"/>
              <a:gd name="adj2" fmla="val -7042"/>
              <a:gd name="adj3" fmla="val -9188"/>
              <a:gd name="adj4" fmla="val 36554"/>
            </a:avLst>
          </a:prstGeom>
          <a:solidFill>
            <a:schemeClr val="accent4">
              <a:lumMod val="50000"/>
            </a:schemeClr>
          </a:solidFill>
          <a:ln>
            <a:solidFill>
              <a:schemeClr val="bg2"/>
            </a:solidFill>
          </a:ln>
        </p:spPr>
        <p:txBody>
          <a:bodyPr wrap="square" rtlCol="0">
            <a:spAutoFit/>
          </a:bodyPr>
          <a:lstStyle/>
          <a:p>
            <a:r>
              <a:rPr lang="en-US" sz="1000" b="1">
                <a:solidFill>
                  <a:schemeClr val="bg2"/>
                </a:solidFill>
              </a:rPr>
              <a:t>Modifiable container</a:t>
            </a:r>
          </a:p>
        </p:txBody>
      </p:sp>
      <p:sp>
        <p:nvSpPr>
          <p:cNvPr id="135" name="TextBox 134"/>
          <p:cNvSpPr txBox="1"/>
          <p:nvPr/>
        </p:nvSpPr>
        <p:spPr>
          <a:xfrm>
            <a:off x="8009334" y="3630472"/>
            <a:ext cx="897998" cy="400110"/>
          </a:xfrm>
          <a:prstGeom prst="borderCallout1">
            <a:avLst>
              <a:gd name="adj1" fmla="val -113294"/>
              <a:gd name="adj2" fmla="val -7042"/>
              <a:gd name="adj3" fmla="val -9188"/>
              <a:gd name="adj4" fmla="val 36554"/>
            </a:avLst>
          </a:prstGeom>
          <a:solidFill>
            <a:schemeClr val="accent6"/>
          </a:solidFill>
          <a:ln>
            <a:solidFill>
              <a:schemeClr val="bg2"/>
            </a:solidFill>
          </a:ln>
        </p:spPr>
        <p:txBody>
          <a:bodyPr wrap="square" rtlCol="0">
            <a:spAutoFit/>
          </a:bodyPr>
          <a:lstStyle/>
          <a:p>
            <a:r>
              <a:rPr lang="en-US" sz="1000" b="1" dirty="0">
                <a:solidFill>
                  <a:schemeClr val="bg2"/>
                </a:solidFill>
              </a:rPr>
              <a:t>Immutable container</a:t>
            </a:r>
          </a:p>
        </p:txBody>
      </p:sp>
      <p:sp>
        <p:nvSpPr>
          <p:cNvPr id="136" name="TextBox 135"/>
          <p:cNvSpPr txBox="1"/>
          <p:nvPr/>
        </p:nvSpPr>
        <p:spPr>
          <a:xfrm>
            <a:off x="2244752" y="4123741"/>
            <a:ext cx="1197764" cy="769441"/>
          </a:xfrm>
          <a:prstGeom prst="rect">
            <a:avLst/>
          </a:prstGeom>
          <a:noFill/>
        </p:spPr>
        <p:txBody>
          <a:bodyPr wrap="none" rtlCol="0">
            <a:spAutoFit/>
          </a:bodyPr>
          <a:lstStyle/>
          <a:p>
            <a:r>
              <a:rPr lang="en-US" sz="4400" b="1">
                <a:solidFill>
                  <a:schemeClr val="bg2"/>
                </a:solidFill>
              </a:rPr>
              <a:t>Dev</a:t>
            </a:r>
          </a:p>
        </p:txBody>
      </p:sp>
      <p:sp>
        <p:nvSpPr>
          <p:cNvPr id="137" name="TextBox 136"/>
          <p:cNvSpPr txBox="1"/>
          <p:nvPr/>
        </p:nvSpPr>
        <p:spPr>
          <a:xfrm>
            <a:off x="6429899" y="4095810"/>
            <a:ext cx="2492990" cy="769441"/>
          </a:xfrm>
          <a:prstGeom prst="rect">
            <a:avLst/>
          </a:prstGeom>
          <a:noFill/>
        </p:spPr>
        <p:txBody>
          <a:bodyPr wrap="none" rtlCol="0">
            <a:spAutoFit/>
          </a:bodyPr>
          <a:lstStyle/>
          <a:p>
            <a:r>
              <a:rPr lang="en-US" sz="4400" b="1">
                <a:solidFill>
                  <a:schemeClr val="bg2"/>
                </a:solidFill>
              </a:rPr>
              <a:t>QA/Prod</a:t>
            </a:r>
            <a:endParaRPr lang="en-US" sz="4400" b="1" dirty="0">
              <a:solidFill>
                <a:schemeClr val="bg2"/>
              </a:solidFill>
            </a:endParaRPr>
          </a:p>
        </p:txBody>
      </p:sp>
      <p:sp>
        <p:nvSpPr>
          <p:cNvPr id="3" name="TextBox 2"/>
          <p:cNvSpPr txBox="1"/>
          <p:nvPr/>
        </p:nvSpPr>
        <p:spPr>
          <a:xfrm>
            <a:off x="6291182" y="505609"/>
            <a:ext cx="1991251" cy="300082"/>
          </a:xfrm>
          <a:prstGeom prst="rect">
            <a:avLst/>
          </a:prstGeom>
          <a:noFill/>
        </p:spPr>
        <p:txBody>
          <a:bodyPr wrap="none" rtlCol="0">
            <a:spAutoFit/>
          </a:bodyPr>
          <a:lstStyle/>
          <a:p>
            <a:r>
              <a:rPr lang="en-US" b="1" dirty="0">
                <a:solidFill>
                  <a:schemeClr val="bg2"/>
                </a:solidFill>
              </a:rPr>
              <a:t>MUST HAVE DEVOPS!!</a:t>
            </a:r>
          </a:p>
        </p:txBody>
      </p:sp>
    </p:spTree>
    <p:extLst>
      <p:ext uri="{BB962C8B-B14F-4D97-AF65-F5344CB8AC3E}">
        <p14:creationId xmlns:p14="http://schemas.microsoft.com/office/powerpoint/2010/main" val="246777789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2">
            <a:alphaModFix amt="32000"/>
          </a:blip>
          <a:stretch>
            <a:fillRect/>
          </a:stretch>
        </p:blipFill>
        <p:spPr>
          <a:xfrm>
            <a:off x="2519300" y="1458935"/>
            <a:ext cx="1609725" cy="2162175"/>
          </a:xfrm>
          <a:prstGeom prst="rect">
            <a:avLst/>
          </a:prstGeom>
        </p:spPr>
      </p:pic>
      <p:sp>
        <p:nvSpPr>
          <p:cNvPr id="22" name="Rounded Rectangle 21"/>
          <p:cNvSpPr/>
          <p:nvPr/>
        </p:nvSpPr>
        <p:spPr>
          <a:xfrm>
            <a:off x="2171700" y="1200150"/>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7" name="Rectangle 26"/>
          <p:cNvSpPr/>
          <p:nvPr/>
        </p:nvSpPr>
        <p:spPr>
          <a:xfrm>
            <a:off x="5791201" y="1095375"/>
            <a:ext cx="1857375" cy="2009775"/>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67286" y="155009"/>
            <a:ext cx="8165110" cy="659405"/>
          </a:xfrm>
        </p:spPr>
        <p:txBody>
          <a:bodyPr/>
          <a:lstStyle/>
          <a:p>
            <a:r>
              <a:rPr lang="en-US" dirty="0">
                <a:solidFill>
                  <a:schemeClr val="bg2"/>
                </a:solidFill>
              </a:rPr>
              <a:t>App </a:t>
            </a:r>
            <a:r>
              <a:rPr lang="en-US">
                <a:solidFill>
                  <a:schemeClr val="bg2"/>
                </a:solidFill>
              </a:rPr>
              <a:t>is MQ Client </a:t>
            </a:r>
            <a:br>
              <a:rPr lang="en-US" dirty="0">
                <a:solidFill>
                  <a:schemeClr val="bg2"/>
                </a:solidFill>
              </a:rPr>
            </a:br>
            <a:r>
              <a:rPr lang="en-US" i="1" dirty="0">
                <a:solidFill>
                  <a:schemeClr val="bg2"/>
                </a:solidFill>
              </a:rPr>
              <a:t>Traditional Setup</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5" name="Rounded Rectangle 4"/>
          <p:cNvSpPr/>
          <p:nvPr/>
        </p:nvSpPr>
        <p:spPr>
          <a:xfrm>
            <a:off x="801410" y="1596409"/>
            <a:ext cx="695325" cy="457200"/>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6" name="Rounded Rectangle 5"/>
          <p:cNvSpPr/>
          <p:nvPr/>
        </p:nvSpPr>
        <p:spPr>
          <a:xfrm>
            <a:off x="2390775" y="1457325"/>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QM1</a:t>
            </a:r>
          </a:p>
        </p:txBody>
      </p:sp>
      <p:grpSp>
        <p:nvGrpSpPr>
          <p:cNvPr id="13" name="Group 12"/>
          <p:cNvGrpSpPr/>
          <p:nvPr/>
        </p:nvGrpSpPr>
        <p:grpSpPr>
          <a:xfrm>
            <a:off x="2242386" y="2129088"/>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400662" y="2267525"/>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600075" y="1228725"/>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8" name="TextBox 27"/>
          <p:cNvSpPr txBox="1"/>
          <p:nvPr/>
        </p:nvSpPr>
        <p:spPr>
          <a:xfrm>
            <a:off x="6034316" y="1055042"/>
            <a:ext cx="1614259" cy="253916"/>
          </a:xfrm>
          <a:prstGeom prst="rect">
            <a:avLst/>
          </a:prstGeom>
          <a:noFill/>
        </p:spPr>
        <p:txBody>
          <a:bodyPr wrap="square" rtlCol="0">
            <a:spAutoFit/>
          </a:bodyPr>
          <a:lstStyle/>
          <a:p>
            <a:pPr eaLnBrk="0" fontAlgn="base" hangingPunct="0">
              <a:spcBef>
                <a:spcPct val="0"/>
              </a:spcBef>
              <a:spcAft>
                <a:spcPct val="0"/>
              </a:spcAft>
            </a:pPr>
            <a:r>
              <a:rPr lang="en-US" sz="1050" dirty="0">
                <a:solidFill>
                  <a:schemeClr val="bg2"/>
                </a:solidFill>
                <a:cs typeface="Arial" panose="020B0604020202020204" pitchFamily="34" charset="0"/>
              </a:rPr>
              <a:t>Mainframe</a:t>
            </a:r>
          </a:p>
        </p:txBody>
      </p:sp>
      <p:cxnSp>
        <p:nvCxnSpPr>
          <p:cNvPr id="30" name="Straight Arrow Connector 29"/>
          <p:cNvCxnSpPr>
            <a:stCxn id="5" idx="3"/>
          </p:cNvCxnSpPr>
          <p:nvPr/>
        </p:nvCxnSpPr>
        <p:spPr>
          <a:xfrm>
            <a:off x="1496734" y="1825009"/>
            <a:ext cx="885185" cy="41408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58" idx="1"/>
          </p:cNvCxnSpPr>
          <p:nvPr/>
        </p:nvCxnSpPr>
        <p:spPr>
          <a:xfrm flipV="1">
            <a:off x="3760634" y="1672755"/>
            <a:ext cx="2224423" cy="11800"/>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091976" y="3398057"/>
            <a:ext cx="1031051"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Passive Standby</a:t>
            </a:r>
          </a:p>
        </p:txBody>
      </p:sp>
      <p:sp>
        <p:nvSpPr>
          <p:cNvPr id="56" name="TextBox 55"/>
          <p:cNvSpPr txBox="1"/>
          <p:nvPr/>
        </p:nvSpPr>
        <p:spPr>
          <a:xfrm>
            <a:off x="3192711" y="3070892"/>
            <a:ext cx="505267"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Active</a:t>
            </a:r>
          </a:p>
        </p:txBody>
      </p:sp>
      <p:sp>
        <p:nvSpPr>
          <p:cNvPr id="58" name="Rounded Rectangle 57"/>
          <p:cNvSpPr/>
          <p:nvPr/>
        </p:nvSpPr>
        <p:spPr>
          <a:xfrm>
            <a:off x="5985056" y="1444154"/>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rPr>
              <a:t>Receive channel</a:t>
            </a:r>
          </a:p>
        </p:txBody>
      </p:sp>
      <p:sp>
        <p:nvSpPr>
          <p:cNvPr id="62" name="Rounded Rectangle 61"/>
          <p:cNvSpPr/>
          <p:nvPr/>
        </p:nvSpPr>
        <p:spPr>
          <a:xfrm>
            <a:off x="5968834" y="1981200"/>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a:solidFill>
                  <a:srgbClr val="FFFFFF"/>
                </a:solidFill>
              </a:rPr>
              <a:t>Send channel</a:t>
            </a:r>
            <a:endParaRPr lang="en-US" sz="800" dirty="0">
              <a:solidFill>
                <a:srgbClr val="FFFFFF"/>
              </a:solidFill>
            </a:endParaRPr>
          </a:p>
        </p:txBody>
      </p:sp>
      <p:sp>
        <p:nvSpPr>
          <p:cNvPr id="63" name="Rounded Rectangle 62"/>
          <p:cNvSpPr/>
          <p:nvPr/>
        </p:nvSpPr>
        <p:spPr>
          <a:xfrm>
            <a:off x="3083933" y="1432592"/>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Send channel</a:t>
            </a:r>
          </a:p>
        </p:txBody>
      </p:sp>
      <p:sp>
        <p:nvSpPr>
          <p:cNvPr id="64" name="Rounded Rectangle 63"/>
          <p:cNvSpPr/>
          <p:nvPr/>
        </p:nvSpPr>
        <p:spPr>
          <a:xfrm>
            <a:off x="3067711" y="1969638"/>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Receive channel</a:t>
            </a:r>
          </a:p>
        </p:txBody>
      </p:sp>
      <p:cxnSp>
        <p:nvCxnSpPr>
          <p:cNvPr id="66" name="Straight Arrow Connector 65"/>
          <p:cNvCxnSpPr>
            <a:endCxn id="64" idx="3"/>
          </p:cNvCxnSpPr>
          <p:nvPr/>
        </p:nvCxnSpPr>
        <p:spPr>
          <a:xfrm flipH="1">
            <a:off x="3682714" y="2180211"/>
            <a:ext cx="2248677" cy="18028"/>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6677025" y="1450054"/>
            <a:ext cx="681512"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rgbClr val="FFFFFF"/>
                </a:solidFill>
              </a:rPr>
              <a:t>QM2</a:t>
            </a:r>
          </a:p>
        </p:txBody>
      </p:sp>
      <p:sp>
        <p:nvSpPr>
          <p:cNvPr id="3" name="Can 2"/>
          <p:cNvSpPr/>
          <p:nvPr/>
        </p:nvSpPr>
        <p:spPr>
          <a:xfrm>
            <a:off x="1835593" y="3569057"/>
            <a:ext cx="931007" cy="676275"/>
          </a:xfrm>
          <a:prstGeom prst="can">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6" name="Straight Connector 25"/>
          <p:cNvCxnSpPr/>
          <p:nvPr/>
        </p:nvCxnSpPr>
        <p:spPr>
          <a:xfrm flipV="1">
            <a:off x="2171700" y="3267783"/>
            <a:ext cx="108880" cy="277751"/>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2390776" y="3464872"/>
            <a:ext cx="157100" cy="125348"/>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850922" y="3822617"/>
            <a:ext cx="978153"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Shared Storage</a:t>
            </a:r>
          </a:p>
        </p:txBody>
      </p:sp>
      <p:grpSp>
        <p:nvGrpSpPr>
          <p:cNvPr id="44" name="Group 43"/>
          <p:cNvGrpSpPr/>
          <p:nvPr/>
        </p:nvGrpSpPr>
        <p:grpSpPr>
          <a:xfrm>
            <a:off x="2321052" y="2200916"/>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2280580" y="2616307"/>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2438855" y="2754743"/>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2359246" y="2688135"/>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831656" y="291469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80" name="Rounded Rectangle 79"/>
          <p:cNvSpPr/>
          <p:nvPr/>
        </p:nvSpPr>
        <p:spPr>
          <a:xfrm>
            <a:off x="630321" y="254701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3"/>
          </p:cNvCxnSpPr>
          <p:nvPr/>
        </p:nvCxnSpPr>
        <p:spPr>
          <a:xfrm flipV="1">
            <a:off x="1526981" y="2852392"/>
            <a:ext cx="856086" cy="290902"/>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3"/>
          <a:stretch>
            <a:fillRect/>
          </a:stretch>
        </p:blipFill>
        <p:spPr>
          <a:xfrm>
            <a:off x="494505" y="1190315"/>
            <a:ext cx="323369" cy="308059"/>
          </a:xfrm>
          <a:prstGeom prst="rect">
            <a:avLst/>
          </a:prstGeom>
          <a:ln>
            <a:solidFill>
              <a:schemeClr val="bg2"/>
            </a:solidFill>
          </a:ln>
        </p:spPr>
      </p:pic>
      <p:pic>
        <p:nvPicPr>
          <p:cNvPr id="84" name="Picture 83"/>
          <p:cNvPicPr>
            <a:picLocks noChangeAspect="1"/>
          </p:cNvPicPr>
          <p:nvPr/>
        </p:nvPicPr>
        <p:blipFill>
          <a:blip r:embed="rId3"/>
          <a:stretch>
            <a:fillRect/>
          </a:stretch>
        </p:blipFill>
        <p:spPr>
          <a:xfrm>
            <a:off x="498225" y="2511524"/>
            <a:ext cx="323369" cy="308059"/>
          </a:xfrm>
          <a:prstGeom prst="rect">
            <a:avLst/>
          </a:prstGeom>
          <a:ln>
            <a:solidFill>
              <a:schemeClr val="bg2"/>
            </a:solidFill>
          </a:ln>
        </p:spPr>
      </p:pic>
      <p:pic>
        <p:nvPicPr>
          <p:cNvPr id="85" name="Picture 84"/>
          <p:cNvPicPr>
            <a:picLocks noChangeAspect="1"/>
          </p:cNvPicPr>
          <p:nvPr/>
        </p:nvPicPr>
        <p:blipFill>
          <a:blip r:embed="rId3"/>
          <a:stretch>
            <a:fillRect/>
          </a:stretch>
        </p:blipFill>
        <p:spPr>
          <a:xfrm>
            <a:off x="2074373" y="1169573"/>
            <a:ext cx="323369" cy="308059"/>
          </a:xfrm>
          <a:prstGeom prst="rect">
            <a:avLst/>
          </a:prstGeom>
          <a:ln>
            <a:solidFill>
              <a:schemeClr val="bg2"/>
            </a:solidFill>
          </a:ln>
        </p:spPr>
      </p:pic>
    </p:spTree>
    <p:extLst>
      <p:ext uri="{BB962C8B-B14F-4D97-AF65-F5344CB8AC3E}">
        <p14:creationId xmlns:p14="http://schemas.microsoft.com/office/powerpoint/2010/main" val="417747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12">
            <a:extLst>
              <a:ext uri="{FF2B5EF4-FFF2-40B4-BE49-F238E27FC236}">
                <a16:creationId xmlns:a16="http://schemas.microsoft.com/office/drawing/2014/main" id="{A0DB8154-4ED4-4A6A-AFC8-EC1A1BDC2709}"/>
              </a:ext>
            </a:extLst>
          </p:cNvPr>
          <p:cNvSpPr txBox="1">
            <a:spLocks/>
          </p:cNvSpPr>
          <p:nvPr/>
        </p:nvSpPr>
        <p:spPr>
          <a:xfrm>
            <a:off x="812783" y="3692822"/>
            <a:ext cx="2105505" cy="8303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3" name="Content Placeholder 12">
            <a:extLst>
              <a:ext uri="{FF2B5EF4-FFF2-40B4-BE49-F238E27FC236}">
                <a16:creationId xmlns:a16="http://schemas.microsoft.com/office/drawing/2014/main" id="{A0DB8154-4ED4-4A6A-AFC8-EC1A1BDC2709}"/>
              </a:ext>
            </a:extLst>
          </p:cNvPr>
          <p:cNvSpPr txBox="1">
            <a:spLocks/>
          </p:cNvSpPr>
          <p:nvPr/>
        </p:nvSpPr>
        <p:spPr>
          <a:xfrm>
            <a:off x="3446559" y="3691872"/>
            <a:ext cx="2138443" cy="831260"/>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4" name="Content Placeholder 12">
            <a:extLst>
              <a:ext uri="{FF2B5EF4-FFF2-40B4-BE49-F238E27FC236}">
                <a16:creationId xmlns:a16="http://schemas.microsoft.com/office/drawing/2014/main" id="{A0DB8154-4ED4-4A6A-AFC8-EC1A1BDC2709}"/>
              </a:ext>
            </a:extLst>
          </p:cNvPr>
          <p:cNvSpPr txBox="1">
            <a:spLocks/>
          </p:cNvSpPr>
          <p:nvPr/>
        </p:nvSpPr>
        <p:spPr>
          <a:xfrm>
            <a:off x="6100094" y="3705774"/>
            <a:ext cx="2138443" cy="81735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6" name="Content Placeholder 10">
            <a:extLst>
              <a:ext uri="{FF2B5EF4-FFF2-40B4-BE49-F238E27FC236}">
                <a16:creationId xmlns:a16="http://schemas.microsoft.com/office/drawing/2014/main" id="{ED0CD2C6-DA21-4AC8-BF1A-2B14998BC77D}"/>
              </a:ext>
            </a:extLst>
          </p:cNvPr>
          <p:cNvSpPr txBox="1">
            <a:spLocks/>
          </p:cNvSpPr>
          <p:nvPr/>
        </p:nvSpPr>
        <p:spPr>
          <a:xfrm>
            <a:off x="3431182" y="1512507"/>
            <a:ext cx="2125433" cy="19685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7" name="Content Placeholder 11">
            <a:extLst>
              <a:ext uri="{FF2B5EF4-FFF2-40B4-BE49-F238E27FC236}">
                <a16:creationId xmlns:a16="http://schemas.microsoft.com/office/drawing/2014/main" id="{9FB78307-4482-41E5-A3F3-D8314E2DA234}"/>
              </a:ext>
            </a:extLst>
          </p:cNvPr>
          <p:cNvSpPr txBox="1">
            <a:spLocks/>
          </p:cNvSpPr>
          <p:nvPr/>
        </p:nvSpPr>
        <p:spPr>
          <a:xfrm>
            <a:off x="6113477" y="1494339"/>
            <a:ext cx="2125430" cy="19866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788849" y="1494340"/>
            <a:ext cx="2138443" cy="1986676"/>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788848" y="2065393"/>
            <a:ext cx="2138443" cy="1431161"/>
          </a:xfrm>
          <a:prstGeom prst="rect">
            <a:avLst/>
          </a:prstGeom>
        </p:spPr>
        <p:txBody>
          <a:bodyPr wrap="square">
            <a:spAutoFit/>
          </a:bodyPr>
          <a:lstStyle/>
          <a:p>
            <a:pPr>
              <a:spcBef>
                <a:spcPts val="600"/>
              </a:spcBef>
            </a:pPr>
            <a:r>
              <a:rPr lang="en-US" sz="1200" b="1" dirty="0">
                <a:solidFill>
                  <a:srgbClr val="E7E6E6"/>
                </a:solidFill>
                <a:cs typeface="Arial"/>
              </a:rPr>
              <a:t>Technology</a:t>
            </a:r>
            <a:r>
              <a:rPr lang="en-US" sz="1200" dirty="0">
                <a:solidFill>
                  <a:srgbClr val="E7E6E6"/>
                </a:solidFill>
                <a:cs typeface="Arial"/>
              </a:rPr>
              <a:t> to:</a:t>
            </a:r>
          </a:p>
          <a:p>
            <a:pPr marL="227013" lvl="1" indent="-227013">
              <a:spcBef>
                <a:spcPts val="600"/>
              </a:spcBef>
            </a:pPr>
            <a:r>
              <a:rPr lang="en-US" sz="1200" dirty="0">
                <a:solidFill>
                  <a:srgbClr val="E7E6E6"/>
                </a:solidFill>
                <a:cs typeface="Arial"/>
              </a:rPr>
              <a:t>Gather application inventory</a:t>
            </a:r>
          </a:p>
          <a:p>
            <a:pPr marL="227013" lvl="1" indent="-227013">
              <a:spcBef>
                <a:spcPts val="600"/>
              </a:spcBef>
            </a:pPr>
            <a:r>
              <a:rPr lang="en-US" sz="1200" dirty="0">
                <a:solidFill>
                  <a:srgbClr val="E7E6E6"/>
                </a:solidFill>
                <a:cs typeface="Arial"/>
              </a:rPr>
              <a:t>Provide guidance on the journey to cloud</a:t>
            </a:r>
          </a:p>
          <a:p>
            <a:pPr marL="227013" lvl="1" indent="-227013">
              <a:spcBef>
                <a:spcPts val="600"/>
              </a:spcBef>
            </a:pPr>
            <a:r>
              <a:rPr lang="en-US" sz="1200" dirty="0">
                <a:solidFill>
                  <a:srgbClr val="E7E6E6"/>
                </a:solidFill>
                <a:cs typeface="Arial"/>
              </a:rPr>
              <a:t>Enable infrastructure as code</a:t>
            </a:r>
          </a:p>
        </p:txBody>
      </p:sp>
      <p:sp>
        <p:nvSpPr>
          <p:cNvPr id="11" name="Rectangle 10">
            <a:extLst>
              <a:ext uri="{FF2B5EF4-FFF2-40B4-BE49-F238E27FC236}">
                <a16:creationId xmlns:a16="http://schemas.microsoft.com/office/drawing/2014/main" id="{4BDA56B8-40A3-40AA-9AF9-A4E667BBD19F}"/>
              </a:ext>
            </a:extLst>
          </p:cNvPr>
          <p:cNvSpPr/>
          <p:nvPr/>
        </p:nvSpPr>
        <p:spPr>
          <a:xfrm>
            <a:off x="3464679" y="2065393"/>
            <a:ext cx="2138443" cy="1200329"/>
          </a:xfrm>
          <a:prstGeom prst="rect">
            <a:avLst/>
          </a:prstGeom>
        </p:spPr>
        <p:txBody>
          <a:bodyPr wrap="square">
            <a:spAutoFit/>
          </a:bodyPr>
          <a:lstStyle/>
          <a:p>
            <a:pPr lvl="0" defTabSz="914400">
              <a:defRPr/>
            </a:pPr>
            <a:r>
              <a:rPr kumimoji="0" lang="en-US" sz="1200" b="1" u="none" strike="noStrike" kern="0" cap="none" spc="0" normalizeH="0" baseline="0" noProof="0" dirty="0">
                <a:ln>
                  <a:noFill/>
                </a:ln>
                <a:solidFill>
                  <a:prstClr val="white"/>
                </a:solidFill>
                <a:effectLst/>
                <a:uLnTx/>
                <a:uFillTx/>
                <a:cs typeface="Arial"/>
              </a:rPr>
              <a:t>Self service </a:t>
            </a:r>
            <a:br>
              <a:rPr kumimoji="0" lang="en-US" sz="1200" b="1" u="none" strike="noStrike" kern="0" cap="none" spc="0" normalizeH="0" baseline="0" noProof="0" dirty="0">
                <a:ln>
                  <a:noFill/>
                </a:ln>
                <a:solidFill>
                  <a:prstClr val="white"/>
                </a:solidFill>
                <a:effectLst/>
                <a:uLnTx/>
                <a:uFillTx/>
                <a:cs typeface="Arial"/>
              </a:rPr>
            </a:br>
            <a:r>
              <a:rPr lang="en-US" sz="1200" kern="0" dirty="0">
                <a:solidFill>
                  <a:prstClr val="white"/>
                </a:solidFill>
                <a:cs typeface="Arial"/>
              </a:rPr>
              <a:t>with IBM Garage Methods </a:t>
            </a:r>
            <a:br>
              <a:rPr lang="en-US" sz="1200" kern="0" dirty="0">
                <a:solidFill>
                  <a:prstClr val="white"/>
                </a:solidFill>
                <a:cs typeface="Arial"/>
              </a:rPr>
            </a:br>
            <a:r>
              <a:rPr lang="en-US" sz="1200" kern="0" dirty="0">
                <a:solidFill>
                  <a:prstClr val="white"/>
                </a:solidFill>
                <a:cs typeface="Arial"/>
              </a:rPr>
              <a:t>to help with modernization</a:t>
            </a:r>
          </a:p>
          <a:p>
            <a:pPr lvl="0" defTabSz="914400">
              <a:defRPr/>
            </a:pPr>
            <a:endParaRPr lang="en-US" sz="1200" kern="0" dirty="0">
              <a:solidFill>
                <a:prstClr val="white"/>
              </a:solidFill>
              <a:cs typeface="Arial"/>
            </a:endParaRPr>
          </a:p>
          <a:p>
            <a:pPr lvl="0" defTabSz="914400">
              <a:defRPr/>
            </a:pPr>
            <a:r>
              <a:rPr lang="en-US" sz="1200" kern="0" dirty="0">
                <a:solidFill>
                  <a:prstClr val="white"/>
                </a:solidFill>
                <a:cs typeface="Arial"/>
              </a:rPr>
              <a:t>Access to variety of proven approaches to modernize</a:t>
            </a:r>
            <a:endParaRPr lang="en-US" sz="1200" b="1" kern="0" dirty="0">
              <a:solidFill>
                <a:prstClr val="white"/>
              </a:solidFill>
              <a:cs typeface="Arial"/>
            </a:endParaRPr>
          </a:p>
        </p:txBody>
      </p:sp>
      <p:sp>
        <p:nvSpPr>
          <p:cNvPr id="12" name="Rectangle 11">
            <a:extLst>
              <a:ext uri="{FF2B5EF4-FFF2-40B4-BE49-F238E27FC236}">
                <a16:creationId xmlns:a16="http://schemas.microsoft.com/office/drawing/2014/main" id="{64B91E28-3009-4E16-9E48-C3574C4749C3}"/>
              </a:ext>
            </a:extLst>
          </p:cNvPr>
          <p:cNvSpPr/>
          <p:nvPr/>
        </p:nvSpPr>
        <p:spPr>
          <a:xfrm>
            <a:off x="6159984" y="2065393"/>
            <a:ext cx="2059260" cy="1200329"/>
          </a:xfrm>
          <a:prstGeom prst="rect">
            <a:avLst/>
          </a:prstGeom>
        </p:spPr>
        <p:txBody>
          <a:bodyPr wrap="square">
            <a:spAutoFit/>
          </a:bodyPr>
          <a:lstStyle/>
          <a:p>
            <a:pPr lvl="0" defTabSz="914400">
              <a:defRPr/>
            </a:pPr>
            <a:r>
              <a:rPr lang="en-US" sz="1200" b="1" kern="0" dirty="0">
                <a:solidFill>
                  <a:prstClr val="white"/>
                </a:solidFill>
                <a:cs typeface="Arial"/>
              </a:rPr>
              <a:t>IBM experts </a:t>
            </a:r>
            <a:br>
              <a:rPr lang="en-US" sz="1200" b="1" kern="0" dirty="0">
                <a:solidFill>
                  <a:prstClr val="white"/>
                </a:solidFill>
                <a:cs typeface="Arial"/>
              </a:rPr>
            </a:br>
            <a:r>
              <a:rPr lang="en-US" sz="1200" kern="0" dirty="0">
                <a:solidFill>
                  <a:prstClr val="white"/>
                </a:solidFill>
                <a:cs typeface="Arial"/>
              </a:rPr>
              <a:t>who have an understanding  of your traditional applications and the business outcomes you need to achieve</a:t>
            </a: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3598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3598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539262" y="329812"/>
            <a:ext cx="813606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IBM’s Application Modernization Approach</a:t>
            </a:r>
          </a:p>
        </p:txBody>
      </p:sp>
      <p:sp>
        <p:nvSpPr>
          <p:cNvPr id="21" name="Text Placeholder 3">
            <a:extLst>
              <a:ext uri="{FF2B5EF4-FFF2-40B4-BE49-F238E27FC236}">
                <a16:creationId xmlns:a16="http://schemas.microsoft.com/office/drawing/2014/main" id="{B3E1B132-4906-0944-BF00-13CDA288C14F}"/>
              </a:ext>
            </a:extLst>
          </p:cNvPr>
          <p:cNvSpPr txBox="1">
            <a:spLocks/>
          </p:cNvSpPr>
          <p:nvPr/>
        </p:nvSpPr>
        <p:spPr>
          <a:xfrm>
            <a:off x="794900" y="1642422"/>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Increased Agility</a:t>
            </a:r>
          </a:p>
        </p:txBody>
      </p:sp>
      <p:sp>
        <p:nvSpPr>
          <p:cNvPr id="23" name="Text Placeholder 3">
            <a:extLst>
              <a:ext uri="{FF2B5EF4-FFF2-40B4-BE49-F238E27FC236}">
                <a16:creationId xmlns:a16="http://schemas.microsoft.com/office/drawing/2014/main" id="{67C2FBF4-3048-BE44-A446-724801B67D6F}"/>
              </a:ext>
            </a:extLst>
          </p:cNvPr>
          <p:cNvSpPr txBox="1">
            <a:spLocks/>
          </p:cNvSpPr>
          <p:nvPr/>
        </p:nvSpPr>
        <p:spPr>
          <a:xfrm>
            <a:off x="3427744"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Reduced Risk</a:t>
            </a:r>
          </a:p>
        </p:txBody>
      </p:sp>
      <p:sp>
        <p:nvSpPr>
          <p:cNvPr id="25" name="Text Placeholder 3">
            <a:extLst>
              <a:ext uri="{FF2B5EF4-FFF2-40B4-BE49-F238E27FC236}">
                <a16:creationId xmlns:a16="http://schemas.microsoft.com/office/drawing/2014/main" id="{250835FF-B737-3D40-94DD-31CE4E4190B8}"/>
              </a:ext>
            </a:extLst>
          </p:cNvPr>
          <p:cNvSpPr txBox="1">
            <a:spLocks/>
          </p:cNvSpPr>
          <p:nvPr/>
        </p:nvSpPr>
        <p:spPr>
          <a:xfrm>
            <a:off x="6107909"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Turnkey</a:t>
            </a:r>
          </a:p>
        </p:txBody>
      </p:sp>
      <p:grpSp>
        <p:nvGrpSpPr>
          <p:cNvPr id="28" name="Group 27">
            <a:extLst>
              <a:ext uri="{FF2B5EF4-FFF2-40B4-BE49-F238E27FC236}">
                <a16:creationId xmlns:a16="http://schemas.microsoft.com/office/drawing/2014/main" id="{CD53AE27-BC8A-124E-BFE2-D13FBC6ECFA8}"/>
              </a:ext>
            </a:extLst>
          </p:cNvPr>
          <p:cNvGrpSpPr/>
          <p:nvPr/>
        </p:nvGrpSpPr>
        <p:grpSpPr>
          <a:xfrm>
            <a:off x="1703577" y="1329421"/>
            <a:ext cx="308982" cy="308982"/>
            <a:chOff x="1033376" y="1604677"/>
            <a:chExt cx="308982" cy="308982"/>
          </a:xfrm>
        </p:grpSpPr>
        <p:sp>
          <p:nvSpPr>
            <p:cNvPr id="27" name="Oval 26">
              <a:extLst>
                <a:ext uri="{FF2B5EF4-FFF2-40B4-BE49-F238E27FC236}">
                  <a16:creationId xmlns:a16="http://schemas.microsoft.com/office/drawing/2014/main" id="{FAB7302C-5FCE-6146-A183-D2B04834C5F9}"/>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2" name="Text Placeholder 3">
              <a:extLst>
                <a:ext uri="{FF2B5EF4-FFF2-40B4-BE49-F238E27FC236}">
                  <a16:creationId xmlns:a16="http://schemas.microsoft.com/office/drawing/2014/main" id="{C3C5CF4D-56DA-724E-873F-592CA3EEBB7C}"/>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1</a:t>
              </a:r>
            </a:p>
          </p:txBody>
        </p:sp>
      </p:grpSp>
      <p:grpSp>
        <p:nvGrpSpPr>
          <p:cNvPr id="29" name="Group 28">
            <a:extLst>
              <a:ext uri="{FF2B5EF4-FFF2-40B4-BE49-F238E27FC236}">
                <a16:creationId xmlns:a16="http://schemas.microsoft.com/office/drawing/2014/main" id="{D6FF15C9-D715-7D4F-BF30-CE8133BC24A6}"/>
              </a:ext>
            </a:extLst>
          </p:cNvPr>
          <p:cNvGrpSpPr/>
          <p:nvPr/>
        </p:nvGrpSpPr>
        <p:grpSpPr>
          <a:xfrm>
            <a:off x="4339407" y="1329421"/>
            <a:ext cx="308982" cy="308982"/>
            <a:chOff x="1033376" y="1604677"/>
            <a:chExt cx="308982" cy="308982"/>
          </a:xfrm>
        </p:grpSpPr>
        <p:sp>
          <p:nvSpPr>
            <p:cNvPr id="30" name="Oval 29">
              <a:extLst>
                <a:ext uri="{FF2B5EF4-FFF2-40B4-BE49-F238E27FC236}">
                  <a16:creationId xmlns:a16="http://schemas.microsoft.com/office/drawing/2014/main" id="{61E41B5E-E08E-FF4C-88B6-D4F0945F2218}"/>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ext Placeholder 3">
              <a:extLst>
                <a:ext uri="{FF2B5EF4-FFF2-40B4-BE49-F238E27FC236}">
                  <a16:creationId xmlns:a16="http://schemas.microsoft.com/office/drawing/2014/main" id="{06BBBCF5-307F-FD4F-AFB7-0F3299E2CD4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2</a:t>
              </a:r>
            </a:p>
          </p:txBody>
        </p:sp>
      </p:grpSp>
      <p:grpSp>
        <p:nvGrpSpPr>
          <p:cNvPr id="32" name="Group 31">
            <a:extLst>
              <a:ext uri="{FF2B5EF4-FFF2-40B4-BE49-F238E27FC236}">
                <a16:creationId xmlns:a16="http://schemas.microsoft.com/office/drawing/2014/main" id="{2D5E232E-92B4-B24B-B3E7-13D9D91B18E1}"/>
              </a:ext>
            </a:extLst>
          </p:cNvPr>
          <p:cNvGrpSpPr/>
          <p:nvPr/>
        </p:nvGrpSpPr>
        <p:grpSpPr>
          <a:xfrm>
            <a:off x="7025670" y="1329421"/>
            <a:ext cx="308982" cy="308982"/>
            <a:chOff x="1033376" y="1604677"/>
            <a:chExt cx="308982" cy="308982"/>
          </a:xfrm>
        </p:grpSpPr>
        <p:sp>
          <p:nvSpPr>
            <p:cNvPr id="33" name="Oval 32">
              <a:extLst>
                <a:ext uri="{FF2B5EF4-FFF2-40B4-BE49-F238E27FC236}">
                  <a16:creationId xmlns:a16="http://schemas.microsoft.com/office/drawing/2014/main" id="{E13DC530-729B-4142-8990-66190F9F7167}"/>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4" name="Text Placeholder 3">
              <a:extLst>
                <a:ext uri="{FF2B5EF4-FFF2-40B4-BE49-F238E27FC236}">
                  <a16:creationId xmlns:a16="http://schemas.microsoft.com/office/drawing/2014/main" id="{380F2291-68F3-2C4F-B915-6E78D8C7AE0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3</a:t>
              </a:r>
            </a:p>
          </p:txBody>
        </p:sp>
      </p:grpSp>
      <p:sp>
        <p:nvSpPr>
          <p:cNvPr id="38" name="Rectangle 37">
            <a:extLst>
              <a:ext uri="{FF2B5EF4-FFF2-40B4-BE49-F238E27FC236}">
                <a16:creationId xmlns:a16="http://schemas.microsoft.com/office/drawing/2014/main" id="{62C6204D-57D5-423B-B82F-87D9021E9019}"/>
              </a:ext>
            </a:extLst>
          </p:cNvPr>
          <p:cNvSpPr/>
          <p:nvPr/>
        </p:nvSpPr>
        <p:spPr>
          <a:xfrm>
            <a:off x="852636" y="3730054"/>
            <a:ext cx="2138443" cy="646331"/>
          </a:xfrm>
          <a:prstGeom prst="rect">
            <a:avLst/>
          </a:prstGeom>
        </p:spPr>
        <p:txBody>
          <a:bodyPr wrap="square">
            <a:spAutoFit/>
          </a:bodyPr>
          <a:lstStyle/>
          <a:p>
            <a:pPr>
              <a:spcBef>
                <a:spcPts val="600"/>
              </a:spcBef>
            </a:pPr>
            <a:r>
              <a:rPr lang="en-US" sz="1200" dirty="0">
                <a:solidFill>
                  <a:srgbClr val="E7E6E6"/>
                </a:solidFill>
                <a:cs typeface="Arial"/>
              </a:rPr>
              <a:t>Innovate rapidly by adding new capabilities to existing applications</a:t>
            </a:r>
            <a:endParaRPr lang="en-US" sz="1200" b="1" dirty="0">
              <a:solidFill>
                <a:srgbClr val="E7E6E6"/>
              </a:solidFill>
              <a:cs typeface="Arial"/>
            </a:endParaRPr>
          </a:p>
        </p:txBody>
      </p:sp>
      <p:sp>
        <p:nvSpPr>
          <p:cNvPr id="40" name="Rectangle 39">
            <a:extLst>
              <a:ext uri="{FF2B5EF4-FFF2-40B4-BE49-F238E27FC236}">
                <a16:creationId xmlns:a16="http://schemas.microsoft.com/office/drawing/2014/main" id="{62C6204D-57D5-423B-B82F-87D9021E9019}"/>
              </a:ext>
            </a:extLst>
          </p:cNvPr>
          <p:cNvSpPr/>
          <p:nvPr/>
        </p:nvSpPr>
        <p:spPr>
          <a:xfrm>
            <a:off x="3435277" y="3738808"/>
            <a:ext cx="2138443" cy="461665"/>
          </a:xfrm>
          <a:prstGeom prst="rect">
            <a:avLst/>
          </a:prstGeom>
        </p:spPr>
        <p:txBody>
          <a:bodyPr wrap="square">
            <a:spAutoFit/>
          </a:bodyPr>
          <a:lstStyle/>
          <a:p>
            <a:pPr>
              <a:spcBef>
                <a:spcPts val="600"/>
              </a:spcBef>
            </a:pPr>
            <a:r>
              <a:rPr lang="en-US" sz="1200" dirty="0">
                <a:solidFill>
                  <a:srgbClr val="E7E6E6"/>
                </a:solidFill>
                <a:cs typeface="Arial"/>
              </a:rPr>
              <a:t>Modernize at customer’s pace</a:t>
            </a:r>
          </a:p>
        </p:txBody>
      </p:sp>
      <p:sp>
        <p:nvSpPr>
          <p:cNvPr id="41" name="Rectangle 40">
            <a:extLst>
              <a:ext uri="{FF2B5EF4-FFF2-40B4-BE49-F238E27FC236}">
                <a16:creationId xmlns:a16="http://schemas.microsoft.com/office/drawing/2014/main" id="{62C6204D-57D5-423B-B82F-87D9021E9019}"/>
              </a:ext>
            </a:extLst>
          </p:cNvPr>
          <p:cNvSpPr/>
          <p:nvPr/>
        </p:nvSpPr>
        <p:spPr>
          <a:xfrm>
            <a:off x="6112577" y="3741493"/>
            <a:ext cx="2138443" cy="461665"/>
          </a:xfrm>
          <a:prstGeom prst="rect">
            <a:avLst/>
          </a:prstGeom>
        </p:spPr>
        <p:txBody>
          <a:bodyPr wrap="square">
            <a:spAutoFit/>
          </a:bodyPr>
          <a:lstStyle/>
          <a:p>
            <a:pPr>
              <a:spcBef>
                <a:spcPts val="600"/>
              </a:spcBef>
            </a:pPr>
            <a:r>
              <a:rPr lang="en-US" sz="1200" dirty="0">
                <a:solidFill>
                  <a:srgbClr val="E7E6E6"/>
                </a:solidFill>
                <a:cs typeface="Arial"/>
              </a:rPr>
              <a:t>Option to modernize applications at scale</a:t>
            </a:r>
          </a:p>
        </p:txBody>
      </p:sp>
      <p:sp>
        <p:nvSpPr>
          <p:cNvPr id="45" name="Text Placeholder 3">
            <a:extLst>
              <a:ext uri="{FF2B5EF4-FFF2-40B4-BE49-F238E27FC236}">
                <a16:creationId xmlns:a16="http://schemas.microsoft.com/office/drawing/2014/main" id="{B3E1B132-4906-0944-BF00-13CDA288C14F}"/>
              </a:ext>
            </a:extLst>
          </p:cNvPr>
          <p:cNvSpPr txBox="1">
            <a:spLocks/>
          </p:cNvSpPr>
          <p:nvPr/>
        </p:nvSpPr>
        <p:spPr>
          <a:xfrm rot="16200000">
            <a:off x="45182" y="3888031"/>
            <a:ext cx="1038467"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BENEFITS</a:t>
            </a:r>
          </a:p>
        </p:txBody>
      </p:sp>
      <p:sp>
        <p:nvSpPr>
          <p:cNvPr id="35" name="Content Placeholder 2">
            <a:extLst>
              <a:ext uri="{FF2B5EF4-FFF2-40B4-BE49-F238E27FC236}">
                <a16:creationId xmlns:a16="http://schemas.microsoft.com/office/drawing/2014/main" id="{FF90D9EB-5229-4898-B96A-489A4B92F762}"/>
              </a:ext>
            </a:extLst>
          </p:cNvPr>
          <p:cNvSpPr txBox="1">
            <a:spLocks/>
          </p:cNvSpPr>
          <p:nvPr/>
        </p:nvSpPr>
        <p:spPr>
          <a:xfrm>
            <a:off x="193244" y="875092"/>
            <a:ext cx="8601307" cy="307777"/>
          </a:xfrm>
          <a:prstGeom prst="rect">
            <a:avLst/>
          </a:prstGeom>
        </p:spPr>
        <p:txBody>
          <a:bodyPr wrap="square">
            <a:spAutoFit/>
          </a:bodyPr>
          <a:lstStyle>
            <a:lvl1pPr marL="227013" indent="-227013" algn="l" defTabSz="457200" rtl="0" eaLnBrk="0" fontAlgn="base" hangingPunct="0">
              <a:spcBef>
                <a:spcPct val="20000"/>
              </a:spcBef>
              <a:spcAft>
                <a:spcPct val="0"/>
              </a:spcAft>
              <a:buFont typeface="Arial" panose="020B0604020202020204" pitchFamily="34" charset="0"/>
              <a:buChar char="–"/>
              <a:defRPr sz="2100" spc="-30">
                <a:solidFill>
                  <a:srgbClr val="5A5A5A"/>
                </a:solidFill>
                <a:latin typeface="Arial"/>
                <a:ea typeface="+mn-ea"/>
                <a:cs typeface="+mn-cs"/>
              </a:defRPr>
            </a:lvl1pPr>
            <a:lvl2pPr marL="515938" indent="-171450" algn="l" defTabSz="457200" rtl="0" eaLnBrk="0" fontAlgn="base" hangingPunct="0">
              <a:spcBef>
                <a:spcPct val="20000"/>
              </a:spcBef>
              <a:spcAft>
                <a:spcPct val="0"/>
              </a:spcAft>
              <a:buFont typeface="Arial" panose="020B0604020202020204" pitchFamily="34" charset="0"/>
              <a:buChar char="•"/>
              <a:defRPr spc="-30">
                <a:solidFill>
                  <a:srgbClr val="5A5A5A"/>
                </a:solidFill>
                <a:latin typeface="Arial"/>
                <a:ea typeface="+mn-ea"/>
                <a:cs typeface="+mn-cs"/>
              </a:defRPr>
            </a:lvl2pPr>
            <a:lvl3pPr marL="860425" indent="-173038" algn="l" defTabSz="457200" rtl="0" eaLnBrk="0" fontAlgn="base" hangingPunct="0">
              <a:spcBef>
                <a:spcPct val="20000"/>
              </a:spcBef>
              <a:spcAft>
                <a:spcPct val="0"/>
              </a:spcAft>
              <a:buFont typeface="Arial" panose="020B0604020202020204" pitchFamily="34" charset="0"/>
              <a:buChar char="–"/>
              <a:defRPr sz="1600" spc="-30">
                <a:solidFill>
                  <a:srgbClr val="5A5A5A"/>
                </a:solidFill>
                <a:latin typeface="Arial"/>
                <a:ea typeface="+mn-ea"/>
                <a:cs typeface="+mn-cs"/>
              </a:defRPr>
            </a:lvl3pPr>
            <a:lvl4pPr marL="1085850" indent="-117475"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4pPr>
            <a:lvl5pPr marL="1484313" indent="-171450"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42900">
              <a:buNone/>
            </a:pPr>
            <a:r>
              <a:rPr lang="en-US" sz="1400" kern="0" spc="-23" dirty="0">
                <a:solidFill>
                  <a:schemeClr val="bg2"/>
                </a:solidFill>
                <a:latin typeface="IBM Plex Sans Light" panose="020B0403050203000203" pitchFamily="34" charset="0"/>
              </a:rPr>
              <a:t>Enterprises' </a:t>
            </a:r>
            <a:r>
              <a:rPr lang="en-US" sz="1400" kern="0" spc="-23" dirty="0">
                <a:solidFill>
                  <a:srgbClr val="FFC000"/>
                </a:solidFill>
                <a:latin typeface="IBM Plex Sans Light" panose="020B0403050203000203" pitchFamily="34" charset="0"/>
              </a:rPr>
              <a:t>existing estates determine </a:t>
            </a:r>
            <a:r>
              <a:rPr lang="en-US" sz="1400" kern="0" spc="-23" dirty="0">
                <a:solidFill>
                  <a:schemeClr val="bg2"/>
                </a:solidFill>
                <a:latin typeface="IBM Plex Sans Light" panose="020B0403050203000203" pitchFamily="34" charset="0"/>
              </a:rPr>
              <a:t>the </a:t>
            </a:r>
            <a:r>
              <a:rPr lang="en-US" sz="1400" kern="0" spc="-23" dirty="0">
                <a:solidFill>
                  <a:srgbClr val="FFC000"/>
                </a:solidFill>
                <a:latin typeface="IBM Plex Sans Light" panose="020B0403050203000203" pitchFamily="34" charset="0"/>
              </a:rPr>
              <a:t>best journey </a:t>
            </a:r>
            <a:r>
              <a:rPr lang="en-US" sz="1400" kern="0" spc="-23" dirty="0">
                <a:solidFill>
                  <a:schemeClr val="bg2"/>
                </a:solidFill>
                <a:latin typeface="IBM Plex Sans Light" panose="020B0403050203000203" pitchFamily="34" charset="0"/>
              </a:rPr>
              <a:t>to modernization</a:t>
            </a:r>
          </a:p>
        </p:txBody>
      </p:sp>
    </p:spTree>
    <p:extLst>
      <p:ext uri="{BB962C8B-B14F-4D97-AF65-F5344CB8AC3E}">
        <p14:creationId xmlns:p14="http://schemas.microsoft.com/office/powerpoint/2010/main" val="138513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5976257" cy="4491101"/>
          </a:xfrm>
        </p:spPr>
        <p:txBody>
          <a:bodyPr/>
          <a:lstStyle/>
          <a:p>
            <a:r>
              <a:rPr lang="en-US" dirty="0"/>
              <a:t>Disentangled Messaging </a:t>
            </a:r>
            <a:r>
              <a:rPr lang="mr-IN" dirty="0"/>
              <a:t>–</a:t>
            </a:r>
            <a:r>
              <a:rPr lang="en-US" dirty="0"/>
              <a:t> MQ “microservices”</a:t>
            </a:r>
          </a:p>
        </p:txBody>
      </p:sp>
      <p:sp>
        <p:nvSpPr>
          <p:cNvPr id="19" name="Rounded Rectangle 18"/>
          <p:cNvSpPr/>
          <p:nvPr/>
        </p:nvSpPr>
        <p:spPr>
          <a:xfrm>
            <a:off x="1638220" y="1107195"/>
            <a:ext cx="1239253" cy="409073"/>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AppA</a:t>
            </a:r>
            <a:endParaRPr lang="en-US" sz="1013" dirty="0">
              <a:solidFill>
                <a:schemeClr val="bg2"/>
              </a:solidFill>
            </a:endParaRPr>
          </a:p>
        </p:txBody>
      </p:sp>
      <p:sp>
        <p:nvSpPr>
          <p:cNvPr id="20" name="Rectangle 19"/>
          <p:cNvSpPr/>
          <p:nvPr/>
        </p:nvSpPr>
        <p:spPr>
          <a:xfrm>
            <a:off x="1402823" y="863171"/>
            <a:ext cx="3561063" cy="231069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209122" y="688087"/>
            <a:ext cx="351305" cy="342900"/>
          </a:xfrm>
          <a:prstGeom prst="rect">
            <a:avLst/>
          </a:prstGeom>
        </p:spPr>
      </p:pic>
      <p:cxnSp>
        <p:nvCxnSpPr>
          <p:cNvPr id="22" name="Elbow Connector 21"/>
          <p:cNvCxnSpPr/>
          <p:nvPr/>
        </p:nvCxnSpPr>
        <p:spPr>
          <a:xfrm>
            <a:off x="2248155" y="2804143"/>
            <a:ext cx="3243166" cy="694604"/>
          </a:xfrm>
          <a:prstGeom prst="bentConnector3">
            <a:avLst>
              <a:gd name="adj1" fmla="val -1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644648" y="2375517"/>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a:t>
            </a:r>
          </a:p>
        </p:txBody>
      </p:sp>
      <p:sp>
        <p:nvSpPr>
          <p:cNvPr id="36" name="TextBox 35"/>
          <p:cNvSpPr txBox="1"/>
          <p:nvPr/>
        </p:nvSpPr>
        <p:spPr>
          <a:xfrm>
            <a:off x="5649522" y="3573037"/>
            <a:ext cx="689612" cy="248209"/>
          </a:xfrm>
          <a:prstGeom prst="rect">
            <a:avLst/>
          </a:prstGeom>
          <a:noFill/>
        </p:spPr>
        <p:txBody>
          <a:bodyPr wrap="none" rtlCol="0">
            <a:spAutoFit/>
          </a:bodyPr>
          <a:lstStyle/>
          <a:p>
            <a:r>
              <a:rPr lang="en-US" sz="1013" dirty="0">
                <a:solidFill>
                  <a:schemeClr val="bg2"/>
                </a:solidFill>
              </a:rPr>
              <a:t>on-</a:t>
            </a:r>
            <a:r>
              <a:rPr lang="en-US" sz="1013" dirty="0" err="1">
                <a:solidFill>
                  <a:schemeClr val="bg2"/>
                </a:solidFill>
              </a:rPr>
              <a:t>prem</a:t>
            </a:r>
            <a:endParaRPr lang="en-US" sz="1013" dirty="0">
              <a:solidFill>
                <a:schemeClr val="bg2"/>
              </a:solidFill>
            </a:endParaRPr>
          </a:p>
        </p:txBody>
      </p:sp>
      <p:sp>
        <p:nvSpPr>
          <p:cNvPr id="37" name="Rounded Rectangle 36"/>
          <p:cNvSpPr/>
          <p:nvPr/>
        </p:nvSpPr>
        <p:spPr>
          <a:xfrm>
            <a:off x="5517623" y="3163964"/>
            <a:ext cx="1011984"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t>
            </a:r>
          </a:p>
        </p:txBody>
      </p:sp>
      <p:sp>
        <p:nvSpPr>
          <p:cNvPr id="38" name="Can 37"/>
          <p:cNvSpPr/>
          <p:nvPr/>
        </p:nvSpPr>
        <p:spPr>
          <a:xfrm>
            <a:off x="6555909" y="3051343"/>
            <a:ext cx="830179" cy="63431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bg2"/>
                </a:solidFill>
              </a:rPr>
              <a:t>Legacy</a:t>
            </a:r>
          </a:p>
        </p:txBody>
      </p:sp>
      <p:sp>
        <p:nvSpPr>
          <p:cNvPr id="28" name="Rounded Rectangle 27"/>
          <p:cNvSpPr/>
          <p:nvPr/>
        </p:nvSpPr>
        <p:spPr>
          <a:xfrm>
            <a:off x="3449809" y="1078068"/>
            <a:ext cx="1239253" cy="40907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AppB</a:t>
            </a:r>
            <a:endParaRPr lang="en-US" sz="1013" dirty="0">
              <a:solidFill>
                <a:schemeClr val="bg2"/>
              </a:solidFill>
            </a:endParaRPr>
          </a:p>
        </p:txBody>
      </p:sp>
      <p:sp>
        <p:nvSpPr>
          <p:cNvPr id="31" name="Rounded Rectangle 30"/>
          <p:cNvSpPr/>
          <p:nvPr/>
        </p:nvSpPr>
        <p:spPr>
          <a:xfrm>
            <a:off x="3529453" y="2375516"/>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MQ-B</a:t>
            </a:r>
          </a:p>
        </p:txBody>
      </p:sp>
      <p:cxnSp>
        <p:nvCxnSpPr>
          <p:cNvPr id="33" name="Elbow Connector 32"/>
          <p:cNvCxnSpPr>
            <a:endCxn id="37" idx="1"/>
          </p:cNvCxnSpPr>
          <p:nvPr/>
        </p:nvCxnSpPr>
        <p:spPr>
          <a:xfrm>
            <a:off x="4104631" y="2804144"/>
            <a:ext cx="1412992" cy="564357"/>
          </a:xfrm>
          <a:prstGeom prst="bentConnector3">
            <a:avLst>
              <a:gd name="adj1" fmla="val 694"/>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71619" y="4043947"/>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Un-share MQ servers </a:t>
            </a:r>
          </a:p>
          <a:p>
            <a:pPr eaLnBrk="0" fontAlgn="base" hangingPunct="0">
              <a:spcBef>
                <a:spcPct val="0"/>
              </a:spcBef>
              <a:spcAft>
                <a:spcPct val="0"/>
              </a:spcAft>
            </a:pPr>
            <a:r>
              <a:rPr lang="en-US" sz="1013" dirty="0">
                <a:solidFill>
                  <a:schemeClr val="bg2"/>
                </a:solidFill>
              </a:rPr>
              <a:t>Use dedicated MQ containers for each app client</a:t>
            </a:r>
          </a:p>
          <a:p>
            <a:pPr eaLnBrk="0" fontAlgn="base" hangingPunct="0">
              <a:spcBef>
                <a:spcPct val="0"/>
              </a:spcBef>
              <a:spcAft>
                <a:spcPct val="0"/>
              </a:spcAft>
            </a:pPr>
            <a:r>
              <a:rPr lang="en-US" sz="1013" dirty="0">
                <a:solidFill>
                  <a:schemeClr val="bg2"/>
                </a:solidFill>
              </a:rPr>
              <a:t>Failover is just rescheduling MQ pod</a:t>
            </a:r>
          </a:p>
        </p:txBody>
      </p:sp>
      <p:sp>
        <p:nvSpPr>
          <p:cNvPr id="75" name="Rectangle 74"/>
          <p:cNvSpPr/>
          <p:nvPr/>
        </p:nvSpPr>
        <p:spPr>
          <a:xfrm>
            <a:off x="4734187" y="4043947"/>
            <a:ext cx="3843756"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Running containers are immutable</a:t>
            </a:r>
          </a:p>
          <a:p>
            <a:r>
              <a:rPr lang="en-US" sz="1013" dirty="0">
                <a:solidFill>
                  <a:schemeClr val="bg2"/>
                </a:solidFill>
              </a:rPr>
              <a:t>Can’t have “MQ admin” manage queues in running instance</a:t>
            </a:r>
          </a:p>
          <a:p>
            <a:endParaRPr lang="en-US" sz="1013" dirty="0">
              <a:solidFill>
                <a:schemeClr val="bg2"/>
              </a:solidFill>
            </a:endParaRPr>
          </a:p>
        </p:txBody>
      </p:sp>
      <p:sp>
        <p:nvSpPr>
          <p:cNvPr id="76" name="TextBox 75"/>
          <p:cNvSpPr txBox="1"/>
          <p:nvPr/>
        </p:nvSpPr>
        <p:spPr>
          <a:xfrm>
            <a:off x="1291811" y="3723985"/>
            <a:ext cx="630301" cy="300082"/>
          </a:xfrm>
          <a:prstGeom prst="rect">
            <a:avLst/>
          </a:prstGeom>
          <a:noFill/>
        </p:spPr>
        <p:txBody>
          <a:bodyPr wrap="none" rtlCol="0">
            <a:spAutoFit/>
          </a:bodyPr>
          <a:lstStyle/>
          <a:p>
            <a:r>
              <a:rPr lang="en-US">
                <a:solidFill>
                  <a:schemeClr val="bg2"/>
                </a:solidFill>
              </a:rPr>
              <a:t>What </a:t>
            </a:r>
          </a:p>
        </p:txBody>
      </p:sp>
      <p:sp>
        <p:nvSpPr>
          <p:cNvPr id="77" name="TextBox 76"/>
          <p:cNvSpPr txBox="1"/>
          <p:nvPr/>
        </p:nvSpPr>
        <p:spPr>
          <a:xfrm>
            <a:off x="4689062" y="370931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78" name="Rounded Rectangle 77"/>
          <p:cNvSpPr/>
          <p:nvPr/>
        </p:nvSpPr>
        <p:spPr>
          <a:xfrm>
            <a:off x="1491076" y="2199200"/>
            <a:ext cx="1478157" cy="766994"/>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Box 6"/>
          <p:cNvSpPr txBox="1"/>
          <p:nvPr/>
        </p:nvSpPr>
        <p:spPr>
          <a:xfrm>
            <a:off x="1485059" y="2124906"/>
            <a:ext cx="486030" cy="300082"/>
          </a:xfrm>
          <a:prstGeom prst="rect">
            <a:avLst/>
          </a:prstGeom>
          <a:noFill/>
        </p:spPr>
        <p:txBody>
          <a:bodyPr wrap="none" rtlCol="0">
            <a:spAutoFit/>
          </a:bodyPr>
          <a:lstStyle/>
          <a:p>
            <a:r>
              <a:rPr lang="en-US">
                <a:solidFill>
                  <a:srgbClr val="0070C0"/>
                </a:solidFill>
              </a:rPr>
              <a:t>Pod</a:t>
            </a:r>
          </a:p>
        </p:txBody>
      </p:sp>
      <p:cxnSp>
        <p:nvCxnSpPr>
          <p:cNvPr id="80" name="Straight Arrow Connector 79"/>
          <p:cNvCxnSpPr>
            <a:stCxn id="19" idx="2"/>
            <a:endCxn id="24" idx="0"/>
          </p:cNvCxnSpPr>
          <p:nvPr/>
        </p:nvCxnSpPr>
        <p:spPr>
          <a:xfrm>
            <a:off x="2257847" y="1516268"/>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479415" y="862102"/>
            <a:ext cx="1478157" cy="774633"/>
            <a:chOff x="1479415" y="862102"/>
            <a:chExt cx="1478157" cy="774633"/>
          </a:xfrm>
        </p:grpSpPr>
        <p:sp>
          <p:nvSpPr>
            <p:cNvPr id="79" name="Rounded Rectangle 78"/>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1" name="TextBox 80"/>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cxnSp>
        <p:nvCxnSpPr>
          <p:cNvPr id="82" name="Straight Arrow Connector 81"/>
          <p:cNvCxnSpPr/>
          <p:nvPr/>
        </p:nvCxnSpPr>
        <p:spPr>
          <a:xfrm>
            <a:off x="4076658" y="1494759"/>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3330356" y="862102"/>
            <a:ext cx="1478157" cy="774633"/>
            <a:chOff x="1479415" y="862102"/>
            <a:chExt cx="1478157" cy="774633"/>
          </a:xfrm>
        </p:grpSpPr>
        <p:sp>
          <p:nvSpPr>
            <p:cNvPr id="84" name="Rounded Rectangle 83"/>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5" name="TextBox 84"/>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grpSp>
        <p:nvGrpSpPr>
          <p:cNvPr id="86" name="Group 85"/>
          <p:cNvGrpSpPr/>
          <p:nvPr/>
        </p:nvGrpSpPr>
        <p:grpSpPr>
          <a:xfrm>
            <a:off x="3363215" y="2145386"/>
            <a:ext cx="1478157" cy="774633"/>
            <a:chOff x="1479415" y="862102"/>
            <a:chExt cx="1478157" cy="774633"/>
          </a:xfrm>
        </p:grpSpPr>
        <p:sp>
          <p:nvSpPr>
            <p:cNvPr id="87" name="Rounded Rectangle 86"/>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TextBox 87"/>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pic>
        <p:nvPicPr>
          <p:cNvPr id="13" name="Picture 12"/>
          <p:cNvPicPr>
            <a:picLocks noChangeAspect="1"/>
          </p:cNvPicPr>
          <p:nvPr/>
        </p:nvPicPr>
        <p:blipFill>
          <a:blip r:embed="rId3"/>
          <a:stretch>
            <a:fillRect/>
          </a:stretch>
        </p:blipFill>
        <p:spPr>
          <a:xfrm>
            <a:off x="2411505" y="2446987"/>
            <a:ext cx="472396" cy="190482"/>
          </a:xfrm>
          <a:prstGeom prst="rect">
            <a:avLst/>
          </a:prstGeom>
        </p:spPr>
      </p:pic>
      <p:pic>
        <p:nvPicPr>
          <p:cNvPr id="89" name="Picture 88"/>
          <p:cNvPicPr>
            <a:picLocks noChangeAspect="1"/>
          </p:cNvPicPr>
          <p:nvPr/>
        </p:nvPicPr>
        <p:blipFill>
          <a:blip r:embed="rId4"/>
          <a:stretch>
            <a:fillRect/>
          </a:stretch>
        </p:blipFill>
        <p:spPr>
          <a:xfrm>
            <a:off x="4322725" y="2433598"/>
            <a:ext cx="471977" cy="217259"/>
          </a:xfrm>
          <a:prstGeom prst="rect">
            <a:avLst/>
          </a:prstGeom>
        </p:spPr>
      </p:pic>
    </p:spTree>
    <p:extLst>
      <p:ext uri="{BB962C8B-B14F-4D97-AF65-F5344CB8AC3E}">
        <p14:creationId xmlns:p14="http://schemas.microsoft.com/office/powerpoint/2010/main" val="146851258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70"/>
            <a:ext cx="8603429" cy="538438"/>
          </a:xfrm>
        </p:spPr>
        <p:txBody>
          <a:bodyPr/>
          <a:lstStyle/>
          <a:p>
            <a:r>
              <a:rPr lang="en-US" dirty="0"/>
              <a:t>Modernize cloud development experience with enterprise middleware microservices</a:t>
            </a:r>
          </a:p>
        </p:txBody>
      </p:sp>
      <p:sp>
        <p:nvSpPr>
          <p:cNvPr id="5" name="Rounded Rectangle 4"/>
          <p:cNvSpPr/>
          <p:nvPr/>
        </p:nvSpPr>
        <p:spPr>
          <a:xfrm>
            <a:off x="2552648" y="241917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6" name="Rounded Rectangle 5"/>
          <p:cNvSpPr/>
          <p:nvPr/>
        </p:nvSpPr>
        <p:spPr>
          <a:xfrm>
            <a:off x="2771723" y="267634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7" name="Group 6"/>
          <p:cNvGrpSpPr/>
          <p:nvPr/>
        </p:nvGrpSpPr>
        <p:grpSpPr>
          <a:xfrm>
            <a:off x="2661528" y="3275929"/>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819803" y="3414365"/>
            <a:ext cx="619125" cy="219075"/>
            <a:chOff x="2514600" y="3302000"/>
            <a:chExt cx="825500" cy="292100"/>
          </a:xfrm>
        </p:grpSpPr>
        <p:cxnSp>
          <p:nvCxnSpPr>
            <p:cNvPr id="16" name="Straight Connector 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2740194" y="3347757"/>
            <a:ext cx="619125" cy="219075"/>
            <a:chOff x="2514600" y="3302000"/>
            <a:chExt cx="825500" cy="292100"/>
          </a:xfrm>
        </p:grpSpPr>
        <p:cxnSp>
          <p:nvCxnSpPr>
            <p:cNvPr id="22" name="Straight Connector 2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27" name="Rounded Rectangle 26"/>
          <p:cNvSpPr/>
          <p:nvPr/>
        </p:nvSpPr>
        <p:spPr>
          <a:xfrm>
            <a:off x="2738218" y="115127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28" name="Rounded Rectangle 27"/>
          <p:cNvSpPr/>
          <p:nvPr/>
        </p:nvSpPr>
        <p:spPr>
          <a:xfrm>
            <a:off x="2536883" y="78359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9" name="Straight Arrow Connector 28"/>
          <p:cNvCxnSpPr>
            <a:stCxn id="28" idx="2"/>
          </p:cNvCxnSpPr>
          <p:nvPr/>
        </p:nvCxnSpPr>
        <p:spPr>
          <a:xfrm flipH="1">
            <a:off x="3122670" y="1860538"/>
            <a:ext cx="1" cy="44420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3383096" y="3265336"/>
            <a:ext cx="619125" cy="219075"/>
            <a:chOff x="2514600" y="3302000"/>
            <a:chExt cx="825500" cy="292100"/>
          </a:xfrm>
        </p:grpSpPr>
        <p:cxnSp>
          <p:nvCxnSpPr>
            <p:cNvPr id="31" name="Straight Connector 30"/>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541371" y="3403772"/>
            <a:ext cx="619125" cy="219075"/>
            <a:chOff x="2514600" y="3302000"/>
            <a:chExt cx="825500" cy="292100"/>
          </a:xfrm>
        </p:grpSpPr>
        <p:cxnSp>
          <p:nvCxnSpPr>
            <p:cNvPr id="37" name="Straight Connector 36"/>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461762" y="3337164"/>
            <a:ext cx="619125" cy="219075"/>
            <a:chOff x="2514600" y="3302000"/>
            <a:chExt cx="825500" cy="292100"/>
          </a:xfrm>
        </p:grpSpPr>
        <p:cxnSp>
          <p:nvCxnSpPr>
            <p:cNvPr id="43" name="Straight Connector 42"/>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505445" y="3609434"/>
            <a:ext cx="489236" cy="246221"/>
          </a:xfrm>
          <a:prstGeom prst="rect">
            <a:avLst/>
          </a:prstGeom>
          <a:noFill/>
        </p:spPr>
        <p:txBody>
          <a:bodyPr wrap="none" rtlCol="0">
            <a:spAutoFit/>
          </a:bodyPr>
          <a:lstStyle/>
          <a:p>
            <a:r>
              <a:rPr lang="en-US" sz="1000">
                <a:solidFill>
                  <a:schemeClr val="bg2"/>
                </a:solidFill>
              </a:rPr>
              <a:t>Local</a:t>
            </a:r>
          </a:p>
        </p:txBody>
      </p:sp>
      <p:sp>
        <p:nvSpPr>
          <p:cNvPr id="49" name="TextBox 48"/>
          <p:cNvSpPr txBox="1"/>
          <p:nvPr/>
        </p:nvSpPr>
        <p:spPr>
          <a:xfrm>
            <a:off x="3216377" y="3579728"/>
            <a:ext cx="636713" cy="246221"/>
          </a:xfrm>
          <a:prstGeom prst="rect">
            <a:avLst/>
          </a:prstGeom>
          <a:noFill/>
        </p:spPr>
        <p:txBody>
          <a:bodyPr wrap="none" rtlCol="0">
            <a:spAutoFit/>
          </a:bodyPr>
          <a:lstStyle/>
          <a:p>
            <a:r>
              <a:rPr lang="en-US" sz="1000" dirty="0">
                <a:solidFill>
                  <a:schemeClr val="bg2"/>
                </a:solidFill>
              </a:rPr>
              <a:t>Remote</a:t>
            </a:r>
          </a:p>
        </p:txBody>
      </p:sp>
      <p:pic>
        <p:nvPicPr>
          <p:cNvPr id="50" name="Picture 49"/>
          <p:cNvPicPr>
            <a:picLocks noChangeAspect="1"/>
          </p:cNvPicPr>
          <p:nvPr/>
        </p:nvPicPr>
        <p:blipFill>
          <a:blip r:embed="rId2"/>
          <a:stretch>
            <a:fillRect/>
          </a:stretch>
        </p:blipFill>
        <p:spPr>
          <a:xfrm>
            <a:off x="2427212" y="658257"/>
            <a:ext cx="351305" cy="342900"/>
          </a:xfrm>
          <a:prstGeom prst="rect">
            <a:avLst/>
          </a:prstGeom>
        </p:spPr>
      </p:pic>
      <p:pic>
        <p:nvPicPr>
          <p:cNvPr id="51" name="Picture 50"/>
          <p:cNvPicPr>
            <a:picLocks noChangeAspect="1"/>
          </p:cNvPicPr>
          <p:nvPr/>
        </p:nvPicPr>
        <p:blipFill>
          <a:blip r:embed="rId2"/>
          <a:stretch>
            <a:fillRect/>
          </a:stretch>
        </p:blipFill>
        <p:spPr>
          <a:xfrm>
            <a:off x="2450463" y="2393028"/>
            <a:ext cx="351305" cy="342900"/>
          </a:xfrm>
          <a:prstGeom prst="rect">
            <a:avLst/>
          </a:prstGeom>
        </p:spPr>
      </p:pic>
      <p:pic>
        <p:nvPicPr>
          <p:cNvPr id="3" name="Picture 2"/>
          <p:cNvPicPr>
            <a:picLocks noChangeAspect="1"/>
          </p:cNvPicPr>
          <p:nvPr/>
        </p:nvPicPr>
        <p:blipFill>
          <a:blip r:embed="rId3">
            <a:lum bright="70000" contrast="-70000"/>
          </a:blip>
          <a:stretch>
            <a:fillRect/>
          </a:stretch>
        </p:blipFill>
        <p:spPr>
          <a:xfrm>
            <a:off x="4689666" y="3666389"/>
            <a:ext cx="1313105" cy="1313105"/>
          </a:xfrm>
          <a:prstGeom prst="rect">
            <a:avLst/>
          </a:prstGeom>
        </p:spPr>
      </p:pic>
      <p:cxnSp>
        <p:nvCxnSpPr>
          <p:cNvPr id="52" name="Elbow Connector 51"/>
          <p:cNvCxnSpPr>
            <a:stCxn id="5" idx="2"/>
            <a:endCxn id="3" idx="1"/>
          </p:cNvCxnSpPr>
          <p:nvPr/>
        </p:nvCxnSpPr>
        <p:spPr>
          <a:xfrm rot="16200000" flipH="1">
            <a:off x="3857588" y="3490864"/>
            <a:ext cx="321604" cy="1342551"/>
          </a:xfrm>
          <a:prstGeom prst="bentConnector2">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159294" y="4549652"/>
            <a:ext cx="1443024" cy="300082"/>
          </a:xfrm>
          <a:prstGeom prst="rect">
            <a:avLst/>
          </a:prstGeom>
          <a:noFill/>
        </p:spPr>
        <p:txBody>
          <a:bodyPr wrap="none" rtlCol="0">
            <a:spAutoFit/>
          </a:bodyPr>
          <a:lstStyle/>
          <a:p>
            <a:r>
              <a:rPr lang="en-US" dirty="0">
                <a:solidFill>
                  <a:schemeClr val="bg2"/>
                </a:solidFill>
              </a:rPr>
              <a:t>Unbeatable </a:t>
            </a:r>
            <a:r>
              <a:rPr lang="en-US" dirty="0" err="1">
                <a:solidFill>
                  <a:schemeClr val="bg2"/>
                </a:solidFill>
              </a:rPr>
              <a:t>QoS</a:t>
            </a:r>
            <a:endParaRPr lang="en-US" dirty="0">
              <a:solidFill>
                <a:schemeClr val="bg2"/>
              </a:solidFill>
            </a:endParaRPr>
          </a:p>
        </p:txBody>
      </p:sp>
      <p:pic>
        <p:nvPicPr>
          <p:cNvPr id="54" name="Picture 53"/>
          <p:cNvPicPr>
            <a:picLocks noChangeAspect="1"/>
          </p:cNvPicPr>
          <p:nvPr/>
        </p:nvPicPr>
        <p:blipFill>
          <a:blip r:embed="rId4">
            <a:duotone>
              <a:schemeClr val="bg2">
                <a:shade val="45000"/>
                <a:satMod val="135000"/>
              </a:schemeClr>
              <a:prstClr val="white"/>
            </a:duotone>
          </a:blip>
          <a:stretch>
            <a:fillRect/>
          </a:stretch>
        </p:blipFill>
        <p:spPr>
          <a:xfrm>
            <a:off x="815630" y="1574849"/>
            <a:ext cx="818179" cy="818179"/>
          </a:xfrm>
          <a:prstGeom prst="rect">
            <a:avLst/>
          </a:prstGeom>
        </p:spPr>
      </p:pic>
      <p:sp>
        <p:nvSpPr>
          <p:cNvPr id="55" name="TextBox 54"/>
          <p:cNvSpPr txBox="1"/>
          <p:nvPr/>
        </p:nvSpPr>
        <p:spPr>
          <a:xfrm>
            <a:off x="168983" y="2576208"/>
            <a:ext cx="2074607" cy="1015663"/>
          </a:xfrm>
          <a:prstGeom prst="rect">
            <a:avLst/>
          </a:prstGeom>
          <a:noFill/>
        </p:spPr>
        <p:txBody>
          <a:bodyPr wrap="none" rtlCol="0">
            <a:spAutoFit/>
          </a:bodyPr>
          <a:lstStyle/>
          <a:p>
            <a:r>
              <a:rPr lang="en-US" sz="1200" dirty="0">
                <a:solidFill>
                  <a:schemeClr val="bg2"/>
                </a:solidFill>
              </a:rPr>
              <a:t>don</a:t>
            </a:r>
            <a:r>
              <a:rPr lang="mr-IN" sz="1200" dirty="0">
                <a:solidFill>
                  <a:schemeClr val="bg2"/>
                </a:solidFill>
              </a:rPr>
              <a:t>’</a:t>
            </a:r>
            <a:r>
              <a:rPr lang="en-US" sz="1200" dirty="0">
                <a:solidFill>
                  <a:schemeClr val="bg2"/>
                </a:solidFill>
              </a:rPr>
              <a:t>t want MQI, JMS</a:t>
            </a:r>
          </a:p>
          <a:p>
            <a:r>
              <a:rPr lang="en-US" sz="1200" dirty="0">
                <a:solidFill>
                  <a:schemeClr val="bg2"/>
                </a:solidFill>
              </a:rPr>
              <a:t>just need a queue endpoint</a:t>
            </a:r>
          </a:p>
          <a:p>
            <a:r>
              <a:rPr lang="en-US" sz="1200" dirty="0">
                <a:solidFill>
                  <a:schemeClr val="bg2"/>
                </a:solidFill>
              </a:rPr>
              <a:t>advanced MQ TL;DR</a:t>
            </a:r>
          </a:p>
          <a:p>
            <a:r>
              <a:rPr lang="en-US" sz="1200" dirty="0">
                <a:solidFill>
                  <a:srgbClr val="FF0000"/>
                </a:solidFill>
              </a:rPr>
              <a:t>new MQ REST API in 9.0.x </a:t>
            </a:r>
          </a:p>
          <a:p>
            <a:r>
              <a:rPr lang="en-US" sz="1200" dirty="0">
                <a:solidFill>
                  <a:srgbClr val="FF0000"/>
                </a:solidFill>
              </a:rPr>
              <a:t> </a:t>
            </a:r>
          </a:p>
        </p:txBody>
      </p:sp>
      <p:sp>
        <p:nvSpPr>
          <p:cNvPr id="56" name="TextBox 55"/>
          <p:cNvSpPr txBox="1"/>
          <p:nvPr/>
        </p:nvSpPr>
        <p:spPr>
          <a:xfrm>
            <a:off x="2819803" y="2231092"/>
            <a:ext cx="920445" cy="300082"/>
          </a:xfrm>
          <a:prstGeom prst="rect">
            <a:avLst/>
          </a:prstGeom>
          <a:solidFill>
            <a:schemeClr val="accent6"/>
          </a:solidFill>
          <a:ln>
            <a:solidFill>
              <a:srgbClr val="FF0000"/>
            </a:solidFill>
          </a:ln>
        </p:spPr>
        <p:txBody>
          <a:bodyPr wrap="none" rtlCol="0">
            <a:spAutoFit/>
          </a:bodyPr>
          <a:lstStyle/>
          <a:p>
            <a:r>
              <a:rPr lang="en-US">
                <a:solidFill>
                  <a:schemeClr val="bg2"/>
                </a:solidFill>
              </a:rPr>
              <a:t>REST API</a:t>
            </a:r>
          </a:p>
        </p:txBody>
      </p:sp>
    </p:spTree>
    <p:extLst>
      <p:ext uri="{BB962C8B-B14F-4D97-AF65-F5344CB8AC3E}">
        <p14:creationId xmlns:p14="http://schemas.microsoft.com/office/powerpoint/2010/main" val="7813433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API Integration</a:t>
            </a:r>
          </a:p>
        </p:txBody>
      </p:sp>
    </p:spTree>
    <p:extLst>
      <p:ext uri="{BB962C8B-B14F-4D97-AF65-F5344CB8AC3E}">
        <p14:creationId xmlns:p14="http://schemas.microsoft.com/office/powerpoint/2010/main" val="117619475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8077217" cy="620020"/>
          </a:xfrm>
        </p:spPr>
        <p:txBody>
          <a:bodyPr/>
          <a:lstStyle/>
          <a:p>
            <a:r>
              <a:rPr lang="en-US" dirty="0">
                <a:solidFill>
                  <a:schemeClr val="bg2"/>
                </a:solidFill>
              </a:rPr>
              <a:t>Digital Apps Present </a:t>
            </a:r>
            <a:r>
              <a:rPr lang="en-US">
                <a:solidFill>
                  <a:schemeClr val="bg2"/>
                </a:solidFill>
              </a:rPr>
              <a:t>New Integration Challenges</a:t>
            </a:r>
            <a:endParaRPr lang="en-US" b="1" dirty="0">
              <a:solidFill>
                <a:schemeClr val="bg2"/>
              </a:solidFill>
            </a:endParaRPr>
          </a:p>
        </p:txBody>
      </p:sp>
      <p:sp>
        <p:nvSpPr>
          <p:cNvPr id="3" name="TextBox 2"/>
          <p:cNvSpPr txBox="1"/>
          <p:nvPr/>
        </p:nvSpPr>
        <p:spPr>
          <a:xfrm>
            <a:off x="615140" y="912860"/>
            <a:ext cx="3085619" cy="300082"/>
          </a:xfrm>
          <a:prstGeom prst="rect">
            <a:avLst/>
          </a:prstGeom>
          <a:noFill/>
        </p:spPr>
        <p:txBody>
          <a:bodyPr wrap="square" rtlCol="0">
            <a:spAutoFit/>
          </a:bodyPr>
          <a:lstStyle/>
          <a:p>
            <a:pPr algn="ctr"/>
            <a:r>
              <a:rPr lang="en-US" dirty="0">
                <a:solidFill>
                  <a:schemeClr val="bg2"/>
                </a:solidFill>
              </a:rPr>
              <a:t>Traditional web apps </a:t>
            </a:r>
          </a:p>
        </p:txBody>
      </p:sp>
      <p:sp>
        <p:nvSpPr>
          <p:cNvPr id="4" name="TextBox 3"/>
          <p:cNvSpPr txBox="1"/>
          <p:nvPr/>
        </p:nvSpPr>
        <p:spPr>
          <a:xfrm>
            <a:off x="4782217" y="906504"/>
            <a:ext cx="4077781" cy="300082"/>
          </a:xfrm>
          <a:prstGeom prst="rect">
            <a:avLst/>
          </a:prstGeom>
          <a:noFill/>
        </p:spPr>
        <p:txBody>
          <a:bodyPr wrap="square" rtlCol="0">
            <a:spAutoFit/>
          </a:bodyPr>
          <a:lstStyle/>
          <a:p>
            <a:pPr algn="ctr"/>
            <a:r>
              <a:rPr lang="en-US" dirty="0">
                <a:solidFill>
                  <a:schemeClr val="bg2"/>
                </a:solidFill>
              </a:rPr>
              <a:t>If digital apps used same approach</a:t>
            </a:r>
            <a:r>
              <a:rPr lang="is-IS" dirty="0">
                <a:solidFill>
                  <a:schemeClr val="bg2"/>
                </a:solidFill>
              </a:rPr>
              <a:t>…</a:t>
            </a:r>
            <a:endParaRPr lang="en-US" dirty="0">
              <a:solidFill>
                <a:schemeClr val="bg2"/>
              </a:solidFill>
            </a:endParaRPr>
          </a:p>
        </p:txBody>
      </p:sp>
      <p:pic>
        <p:nvPicPr>
          <p:cNvPr id="6"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2909356" y="3952295"/>
            <a:ext cx="629907" cy="63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bwMode="auto">
          <a:xfrm>
            <a:off x="2996338" y="4359465"/>
            <a:ext cx="439544" cy="246221"/>
          </a:xfrm>
          <a:prstGeom prst="rect">
            <a:avLst/>
          </a:prstGeom>
          <a:noFill/>
        </p:spPr>
        <p:txBody>
          <a:bodyPr wrap="none">
            <a:spAutoFit/>
          </a:bodyPr>
          <a:lstStyle/>
          <a:p>
            <a:pPr>
              <a:defRPr/>
            </a:pPr>
            <a:r>
              <a:rPr lang="en-US" sz="1000" dirty="0">
                <a:solidFill>
                  <a:schemeClr val="bg2"/>
                </a:solidFill>
                <a:cs typeface="Arial" charset="0"/>
              </a:rPr>
              <a:t>ESB</a:t>
            </a:r>
          </a:p>
        </p:txBody>
      </p:sp>
      <p:pic>
        <p:nvPicPr>
          <p:cNvPr id="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6038" y="3947318"/>
            <a:ext cx="623888" cy="62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ounded Rectangle 9"/>
          <p:cNvSpPr/>
          <p:nvPr/>
        </p:nvSpPr>
        <p:spPr>
          <a:xfrm>
            <a:off x="1947609" y="3333911"/>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Web App</a:t>
            </a:r>
          </a:p>
        </p:txBody>
      </p:sp>
      <p:sp>
        <p:nvSpPr>
          <p:cNvPr id="14" name="Freeform 13"/>
          <p:cNvSpPr/>
          <p:nvPr/>
        </p:nvSpPr>
        <p:spPr>
          <a:xfrm>
            <a:off x="667709" y="2440900"/>
            <a:ext cx="2748284"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sp>
        <p:nvSpPr>
          <p:cNvPr id="15" name="TextBox 14"/>
          <p:cNvSpPr txBox="1"/>
          <p:nvPr/>
        </p:nvSpPr>
        <p:spPr>
          <a:xfrm>
            <a:off x="82334" y="2778259"/>
            <a:ext cx="1111221" cy="246221"/>
          </a:xfrm>
          <a:prstGeom prst="rect">
            <a:avLst/>
          </a:prstGeom>
          <a:noFill/>
        </p:spPr>
        <p:txBody>
          <a:bodyPr wrap="square" rtlCol="0">
            <a:spAutoFit/>
          </a:bodyPr>
          <a:lstStyle/>
          <a:p>
            <a:r>
              <a:rPr lang="en-US" sz="1000" dirty="0">
                <a:solidFill>
                  <a:schemeClr val="bg2"/>
                </a:solidFill>
              </a:rPr>
              <a:t>Enterprise</a:t>
            </a:r>
          </a:p>
        </p:txBody>
      </p:sp>
      <p:sp>
        <p:nvSpPr>
          <p:cNvPr id="16" name="TextBox 15"/>
          <p:cNvSpPr txBox="1"/>
          <p:nvPr/>
        </p:nvSpPr>
        <p:spPr>
          <a:xfrm>
            <a:off x="85909" y="2335319"/>
            <a:ext cx="1111221" cy="246221"/>
          </a:xfrm>
          <a:prstGeom prst="rect">
            <a:avLst/>
          </a:prstGeom>
          <a:noFill/>
        </p:spPr>
        <p:txBody>
          <a:bodyPr wrap="square" rtlCol="0">
            <a:spAutoFit/>
          </a:bodyPr>
          <a:lstStyle/>
          <a:p>
            <a:r>
              <a:rPr lang="en-US" sz="1000" dirty="0">
                <a:solidFill>
                  <a:schemeClr val="bg2"/>
                </a:solidFill>
              </a:rPr>
              <a:t>Open internet</a:t>
            </a:r>
          </a:p>
        </p:txBody>
      </p:sp>
      <p:cxnSp>
        <p:nvCxnSpPr>
          <p:cNvPr id="18" name="Straight Arrow Connector 17"/>
          <p:cNvCxnSpPr/>
          <p:nvPr/>
        </p:nvCxnSpPr>
        <p:spPr>
          <a:xfrm flipH="1">
            <a:off x="2017059" y="367127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189303" y="367484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1703" y="3668489"/>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74259" y="368198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882539" y="366570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0867" y="3601815"/>
            <a:ext cx="162320" cy="36076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919927" y="3641504"/>
            <a:ext cx="215504" cy="3246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058829" y="3641504"/>
            <a:ext cx="229002" cy="318298"/>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187810" y="3621659"/>
            <a:ext cx="232577" cy="351635"/>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p:cNvCxnSpPr>
          <p:nvPr/>
        </p:nvCxnSpPr>
        <p:spPr>
          <a:xfrm>
            <a:off x="2686769" y="3641504"/>
            <a:ext cx="141898" cy="31551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39" name="Group 87"/>
          <p:cNvGrpSpPr>
            <a:grpSpLocks/>
          </p:cNvGrpSpPr>
          <p:nvPr/>
        </p:nvGrpSpPr>
        <p:grpSpPr bwMode="auto">
          <a:xfrm>
            <a:off x="2343055" y="1470850"/>
            <a:ext cx="805060" cy="463550"/>
            <a:chOff x="8358821" y="841954"/>
            <a:chExt cx="804928" cy="462668"/>
          </a:xfrm>
        </p:grpSpPr>
        <p:sp>
          <p:nvSpPr>
            <p:cNvPr id="40" name="Rounded Rectangle 39"/>
            <p:cNvSpPr/>
            <p:nvPr/>
          </p:nvSpPr>
          <p:spPr>
            <a:xfrm>
              <a:off x="8358821" y="841954"/>
              <a:ext cx="804925" cy="462668"/>
            </a:xfrm>
            <a:prstGeom prst="roundRect">
              <a:avLst/>
            </a:prstGeom>
            <a:no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a:endParaRPr>
            </a:p>
          </p:txBody>
        </p:sp>
        <p:sp>
          <p:nvSpPr>
            <p:cNvPr id="41" name="TextBox 89"/>
            <p:cNvSpPr txBox="1">
              <a:spLocks noChangeArrowheads="1"/>
            </p:cNvSpPr>
            <p:nvPr/>
          </p:nvSpPr>
          <p:spPr bwMode="auto">
            <a:xfrm>
              <a:off x="8368518" y="950535"/>
              <a:ext cx="795231" cy="276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200" dirty="0">
                  <a:solidFill>
                    <a:srgbClr val="5AAAFA"/>
                  </a:solidFill>
                </a:rPr>
                <a:t>browser</a:t>
              </a:r>
              <a:endParaRPr lang="en-US" sz="1400" dirty="0">
                <a:solidFill>
                  <a:srgbClr val="5AAAFA"/>
                </a:solidFill>
              </a:endParaRPr>
            </a:p>
          </p:txBody>
        </p:sp>
      </p:grpSp>
      <p:sp>
        <p:nvSpPr>
          <p:cNvPr id="42" name="Rounded Rectangle 41"/>
          <p:cNvSpPr/>
          <p:nvPr/>
        </p:nvSpPr>
        <p:spPr>
          <a:xfrm>
            <a:off x="181555" y="3304143"/>
            <a:ext cx="1656341" cy="805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Many calls are made, often w/ </a:t>
            </a:r>
            <a:r>
              <a:rPr lang="en-US" sz="1000">
                <a:solidFill>
                  <a:prstClr val="white"/>
                </a:solidFill>
                <a:latin typeface="Arial"/>
              </a:rPr>
              <a:t>large payloads.</a:t>
            </a:r>
            <a:endParaRPr lang="en-US" sz="1000" dirty="0">
              <a:solidFill>
                <a:prstClr val="white"/>
              </a:solidFill>
              <a:latin typeface="Arial"/>
            </a:endParaRPr>
          </a:p>
          <a:p>
            <a:r>
              <a:rPr lang="en-US" sz="1000" dirty="0">
                <a:solidFill>
                  <a:prstClr val="white"/>
                </a:solidFill>
                <a:latin typeface="Arial"/>
              </a:rPr>
              <a:t>All within local network, so this worked</a:t>
            </a:r>
          </a:p>
        </p:txBody>
      </p:sp>
      <p:sp>
        <p:nvSpPr>
          <p:cNvPr id="43" name="Oval 42"/>
          <p:cNvSpPr/>
          <p:nvPr/>
        </p:nvSpPr>
        <p:spPr>
          <a:xfrm>
            <a:off x="131950" y="3234686"/>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2</a:t>
            </a:r>
          </a:p>
        </p:txBody>
      </p:sp>
      <p:sp>
        <p:nvSpPr>
          <p:cNvPr id="44" name="Rounded Rectangle 43"/>
          <p:cNvSpPr/>
          <p:nvPr/>
        </p:nvSpPr>
        <p:spPr>
          <a:xfrm>
            <a:off x="1180181" y="1896326"/>
            <a:ext cx="1518008" cy="7108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Single response sent back to client</a:t>
            </a:r>
          </a:p>
        </p:txBody>
      </p:sp>
      <p:cxnSp>
        <p:nvCxnSpPr>
          <p:cNvPr id="46" name="Straight Arrow Connector 45"/>
          <p:cNvCxnSpPr>
            <a:stCxn id="40" idx="2"/>
            <a:endCxn id="10" idx="0"/>
          </p:cNvCxnSpPr>
          <p:nvPr/>
        </p:nvCxnSpPr>
        <p:spPr>
          <a:xfrm flipH="1">
            <a:off x="2686769" y="1934400"/>
            <a:ext cx="58812" cy="139951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9"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927342" y="3916170"/>
            <a:ext cx="629907" cy="630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Box 49"/>
          <p:cNvSpPr txBox="1"/>
          <p:nvPr/>
        </p:nvSpPr>
        <p:spPr bwMode="auto">
          <a:xfrm>
            <a:off x="8014324" y="4323340"/>
            <a:ext cx="466725" cy="261938"/>
          </a:xfrm>
          <a:prstGeom prst="rect">
            <a:avLst/>
          </a:prstGeom>
          <a:noFill/>
        </p:spPr>
        <p:txBody>
          <a:bodyPr wrap="none">
            <a:spAutoFit/>
          </a:bodyPr>
          <a:lstStyle/>
          <a:p>
            <a:pPr>
              <a:defRPr/>
            </a:pPr>
            <a:r>
              <a:rPr lang="en-US" sz="1050" dirty="0">
                <a:solidFill>
                  <a:schemeClr val="bg2"/>
                </a:solidFill>
                <a:cs typeface="Arial" charset="0"/>
              </a:rPr>
              <a:t>ESB</a:t>
            </a:r>
          </a:p>
        </p:txBody>
      </p:sp>
      <p:pic>
        <p:nvPicPr>
          <p:cNvPr id="5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4024" y="3911193"/>
            <a:ext cx="623888" cy="62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 name="Freeform 52"/>
          <p:cNvSpPr/>
          <p:nvPr/>
        </p:nvSpPr>
        <p:spPr>
          <a:xfrm>
            <a:off x="6695515" y="2464625"/>
            <a:ext cx="2129621"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cxnSp>
        <p:nvCxnSpPr>
          <p:cNvPr id="54" name="Straight Arrow Connector 53"/>
          <p:cNvCxnSpPr/>
          <p:nvPr/>
        </p:nvCxnSpPr>
        <p:spPr>
          <a:xfrm flipH="1">
            <a:off x="7035045" y="2212685"/>
            <a:ext cx="36099" cy="173005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207289" y="2202762"/>
            <a:ext cx="52365" cy="174354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359689" y="2222607"/>
            <a:ext cx="58711" cy="17173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492245" y="2232530"/>
            <a:ext cx="74979" cy="172091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892555" y="2192840"/>
            <a:ext cx="7970" cy="17443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7755735" y="2232530"/>
            <a:ext cx="225438" cy="16939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74794" y="2212685"/>
            <a:ext cx="278623" cy="171734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8003775" y="2212685"/>
            <a:ext cx="302042" cy="1710992"/>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8152599" y="2182918"/>
            <a:ext cx="285774" cy="175425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7666440" y="2242452"/>
            <a:ext cx="180213" cy="167843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67" name="Picture 6"/>
          <p:cNvPicPr>
            <a:picLocks noChangeAspect="1"/>
          </p:cNvPicPr>
          <p:nvPr/>
        </p:nvPicPr>
        <p:blipFill>
          <a:blip r:embed="rId5">
            <a:lum bright="70000" contrast="-70000"/>
            <a:extLst>
              <a:ext uri="{28A0092B-C50C-407E-A947-70E740481C1C}">
                <a14:useLocalDpi xmlns:a14="http://schemas.microsoft.com/office/drawing/2010/main" val="0"/>
              </a:ext>
            </a:extLst>
          </a:blip>
          <a:srcRect l="39035" t="22913" r="39671" b="23624"/>
          <a:stretch>
            <a:fillRect/>
          </a:stretch>
        </p:blipFill>
        <p:spPr bwMode="auto">
          <a:xfrm>
            <a:off x="7016567" y="1290266"/>
            <a:ext cx="282575"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68" name="Group 7"/>
          <p:cNvGrpSpPr>
            <a:grpSpLocks/>
          </p:cNvGrpSpPr>
          <p:nvPr/>
        </p:nvGrpSpPr>
        <p:grpSpPr bwMode="auto">
          <a:xfrm>
            <a:off x="7337242" y="1429966"/>
            <a:ext cx="738188" cy="371475"/>
            <a:chOff x="7350280" y="924162"/>
            <a:chExt cx="737640" cy="371272"/>
          </a:xfrm>
        </p:grpSpPr>
        <p:grpSp>
          <p:nvGrpSpPr>
            <p:cNvPr id="69" name="Group 250"/>
            <p:cNvGrpSpPr>
              <a:grpSpLocks/>
            </p:cNvGrpSpPr>
            <p:nvPr/>
          </p:nvGrpSpPr>
          <p:grpSpPr bwMode="auto">
            <a:xfrm>
              <a:off x="7350280" y="926542"/>
              <a:ext cx="347066" cy="257035"/>
              <a:chOff x="7418796" y="1787918"/>
              <a:chExt cx="442590" cy="326243"/>
            </a:xfrm>
            <a:noFill/>
          </p:grpSpPr>
          <p:sp>
            <p:nvSpPr>
              <p:cNvPr id="75" name="Teardrop 7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rgbClr val="959F9F"/>
                  </a:solidFill>
                  <a:latin typeface="Helvetica Neue"/>
                  <a:ea typeface="MS PGothic" charset="0"/>
                  <a:cs typeface="Helvetica Neue"/>
                </a:endParaRPr>
              </a:p>
            </p:txBody>
          </p:sp>
          <p:sp>
            <p:nvSpPr>
              <p:cNvPr id="76" name="Rectangle 252"/>
              <p:cNvSpPr>
                <a:spLocks noChangeArrowheads="1"/>
              </p:cNvSpPr>
              <p:nvPr/>
            </p:nvSpPr>
            <p:spPr bwMode="auto">
              <a:xfrm>
                <a:off x="7418796" y="1787918"/>
                <a:ext cx="442590" cy="292985"/>
              </a:xfrm>
              <a:prstGeom prst="rect">
                <a:avLst/>
              </a:prstGeom>
              <a:grpFill/>
              <a:ln w="9525">
                <a:noFill/>
                <a:miter lim="800000"/>
                <a:headEnd/>
                <a:tailEnd/>
              </a:ln>
            </p:spPr>
            <p:txBody>
              <a:bodyPr wrap="none">
                <a:spAutoFit/>
              </a:bodyPr>
              <a:lstStyle/>
              <a:p>
                <a:pPr>
                  <a:defRPr/>
                </a:pPr>
                <a:r>
                  <a:rPr lang="en-US" sz="900" dirty="0">
                    <a:solidFill>
                      <a:srgbClr val="959F9F"/>
                    </a:solidFill>
                    <a:latin typeface="Helvetica Neue"/>
                    <a:ea typeface="Helvetica Neue"/>
                    <a:cs typeface="Helvetica Neue"/>
                  </a:rPr>
                  <a:t>TH</a:t>
                </a:r>
              </a:p>
            </p:txBody>
          </p:sp>
        </p:grpSp>
        <p:sp>
          <p:nvSpPr>
            <p:cNvPr id="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GS</a:t>
              </a:r>
            </a:p>
          </p:txBody>
        </p:sp>
        <p:grpSp>
          <p:nvGrpSpPr>
            <p:cNvPr id="72" name="Group 256"/>
            <p:cNvGrpSpPr>
              <a:grpSpLocks/>
            </p:cNvGrpSpPr>
            <p:nvPr/>
          </p:nvGrpSpPr>
          <p:grpSpPr bwMode="auto">
            <a:xfrm>
              <a:off x="7579766" y="1028879"/>
              <a:ext cx="297886" cy="266555"/>
              <a:chOff x="7682989" y="1947446"/>
              <a:chExt cx="381646" cy="338554"/>
            </a:xfrm>
          </p:grpSpPr>
          <p:sp>
            <p:nvSpPr>
              <p:cNvPr id="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IN</a:t>
                </a:r>
              </a:p>
            </p:txBody>
          </p:sp>
        </p:grpSp>
      </p:grpSp>
      <p:sp>
        <p:nvSpPr>
          <p:cNvPr id="77" name="Rounded Rectangle 76"/>
          <p:cNvSpPr/>
          <p:nvPr/>
        </p:nvSpPr>
        <p:spPr>
          <a:xfrm>
            <a:off x="6747320" y="1868968"/>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Digital App</a:t>
            </a:r>
          </a:p>
        </p:txBody>
      </p:sp>
      <p:sp>
        <p:nvSpPr>
          <p:cNvPr id="88" name="Rounded Rectangle 87"/>
          <p:cNvSpPr/>
          <p:nvPr/>
        </p:nvSpPr>
        <p:spPr>
          <a:xfrm>
            <a:off x="4501450" y="1349877"/>
            <a:ext cx="2154171" cy="3494829"/>
          </a:xfrm>
          <a:prstGeom prst="roundRect">
            <a:avLst>
              <a:gd name="adj" fmla="val 79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Digital apps live in the internet (phones, </a:t>
            </a:r>
            <a:r>
              <a:rPr lang="en-US" sz="1000" dirty="0" err="1">
                <a:solidFill>
                  <a:prstClr val="white"/>
                </a:solidFill>
                <a:latin typeface="Arial"/>
              </a:rPr>
              <a:t>IoT</a:t>
            </a:r>
            <a:r>
              <a:rPr lang="en-US" sz="1000" dirty="0">
                <a:solidFill>
                  <a:prstClr val="white"/>
                </a:solidFill>
                <a:latin typeface="Arial"/>
              </a:rPr>
              <a:t>, dynamic web pages)</a:t>
            </a:r>
          </a:p>
          <a:p>
            <a:endParaRPr lang="en-US" sz="1000" dirty="0">
              <a:solidFill>
                <a:prstClr val="white"/>
              </a:solidFill>
              <a:latin typeface="Arial"/>
            </a:endParaRPr>
          </a:p>
          <a:p>
            <a:r>
              <a:rPr lang="en-US" sz="1000" dirty="0">
                <a:solidFill>
                  <a:prstClr val="white"/>
                </a:solidFill>
                <a:latin typeface="Arial"/>
              </a:rPr>
              <a:t>High latency make traditional integration approach untenable.</a:t>
            </a:r>
          </a:p>
          <a:p>
            <a:endParaRPr lang="en-US" sz="1000" dirty="0">
              <a:solidFill>
                <a:prstClr val="white"/>
              </a:solidFill>
              <a:latin typeface="Arial"/>
            </a:endParaRPr>
          </a:p>
          <a:p>
            <a:r>
              <a:rPr lang="en-US" sz="1000" dirty="0">
                <a:solidFill>
                  <a:prstClr val="white"/>
                </a:solidFill>
                <a:latin typeface="Arial"/>
              </a:rPr>
              <a:t>Can’t simply reuse existing services for new digital apps – need a new approach</a:t>
            </a:r>
          </a:p>
        </p:txBody>
      </p:sp>
      <p:sp>
        <p:nvSpPr>
          <p:cNvPr id="90" name="TextBox 89"/>
          <p:cNvSpPr txBox="1"/>
          <p:nvPr/>
        </p:nvSpPr>
        <p:spPr>
          <a:xfrm>
            <a:off x="3415994" y="3532358"/>
            <a:ext cx="1051689" cy="400110"/>
          </a:xfrm>
          <a:prstGeom prst="rect">
            <a:avLst/>
          </a:prstGeom>
          <a:noFill/>
        </p:spPr>
        <p:txBody>
          <a:bodyPr wrap="square" rtlCol="0">
            <a:spAutoFit/>
          </a:bodyPr>
          <a:lstStyle/>
          <a:p>
            <a:r>
              <a:rPr lang="en-US" sz="1000" dirty="0">
                <a:solidFill>
                  <a:schemeClr val="bg2"/>
                </a:solidFill>
              </a:rPr>
              <a:t>Low latency, high bandwidth</a:t>
            </a:r>
          </a:p>
        </p:txBody>
      </p:sp>
      <p:sp>
        <p:nvSpPr>
          <p:cNvPr id="91" name="TextBox 90"/>
          <p:cNvSpPr txBox="1"/>
          <p:nvPr/>
        </p:nvSpPr>
        <p:spPr>
          <a:xfrm>
            <a:off x="8238280" y="2805219"/>
            <a:ext cx="1051689" cy="400110"/>
          </a:xfrm>
          <a:prstGeom prst="rect">
            <a:avLst/>
          </a:prstGeom>
          <a:noFill/>
        </p:spPr>
        <p:txBody>
          <a:bodyPr wrap="square" rtlCol="0">
            <a:spAutoFit/>
          </a:bodyPr>
          <a:lstStyle/>
          <a:p>
            <a:r>
              <a:rPr lang="en-US" sz="1000" dirty="0">
                <a:solidFill>
                  <a:schemeClr val="bg2"/>
                </a:solidFill>
              </a:rPr>
              <a:t>High latency, low bandwidth</a:t>
            </a:r>
          </a:p>
        </p:txBody>
      </p:sp>
      <p:sp>
        <p:nvSpPr>
          <p:cNvPr id="64" name="Oval 63"/>
          <p:cNvSpPr/>
          <p:nvPr/>
        </p:nvSpPr>
        <p:spPr>
          <a:xfrm>
            <a:off x="997230" y="2104912"/>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3</a:t>
            </a:r>
          </a:p>
        </p:txBody>
      </p:sp>
      <p:sp>
        <p:nvSpPr>
          <p:cNvPr id="65" name="Oval 64"/>
          <p:cNvSpPr/>
          <p:nvPr/>
        </p:nvSpPr>
        <p:spPr>
          <a:xfrm>
            <a:off x="2840554" y="2179349"/>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1</a:t>
            </a:r>
          </a:p>
        </p:txBody>
      </p:sp>
      <p:sp>
        <p:nvSpPr>
          <p:cNvPr id="66" name="Rounded Rectangle 65"/>
          <p:cNvSpPr/>
          <p:nvPr/>
        </p:nvSpPr>
        <p:spPr>
          <a:xfrm>
            <a:off x="2995838" y="2036058"/>
            <a:ext cx="1518008" cy="5036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a:solidFill>
                  <a:prstClr val="white"/>
                </a:solidFill>
                <a:latin typeface="Arial"/>
              </a:rPr>
              <a:t>request</a:t>
            </a:r>
            <a:endParaRPr lang="en-US" sz="1000" dirty="0">
              <a:solidFill>
                <a:prstClr val="white"/>
              </a:solidFill>
              <a:latin typeface="Arial"/>
            </a:endParaRPr>
          </a:p>
        </p:txBody>
      </p:sp>
    </p:spTree>
    <p:extLst>
      <p:ext uri="{BB962C8B-B14F-4D97-AF65-F5344CB8AC3E}">
        <p14:creationId xmlns:p14="http://schemas.microsoft.com/office/powerpoint/2010/main" val="302697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p:bldP spid="53" grpId="0" animBg="1"/>
      <p:bldP spid="77" grpId="0" animBg="1"/>
      <p:bldP spid="88" grpId="0" animBg="1"/>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p:nvPr>
        </p:nvSpPr>
        <p:spPr>
          <a:xfrm>
            <a:off x="228599" y="201168"/>
            <a:ext cx="7755821" cy="639525"/>
          </a:xfrm>
        </p:spPr>
        <p:txBody>
          <a:bodyPr/>
          <a:lstStyle/>
          <a:p>
            <a:r>
              <a:rPr lang="en-US" altLang="en-US" dirty="0">
                <a:solidFill>
                  <a:schemeClr val="bg2"/>
                </a:solidFill>
                <a:latin typeface="Helvetica Neue Light" charset="0"/>
                <a:ea typeface="ＭＳ Ｐゴシック" charset="-128"/>
              </a:rPr>
              <a:t>Digital Applications Require a new Interaction Tier</a:t>
            </a:r>
            <a:endParaRPr lang="en-US" altLang="en-US" sz="2400" dirty="0">
              <a:solidFill>
                <a:schemeClr val="bg2"/>
              </a:solidFill>
              <a:latin typeface="Helvetica Neue Light" charset="0"/>
              <a:ea typeface="ＭＳ Ｐゴシック" charset="-128"/>
            </a:endParaRPr>
          </a:p>
        </p:txBody>
      </p:sp>
      <p:grpSp>
        <p:nvGrpSpPr>
          <p:cNvPr id="2" name="Group 1"/>
          <p:cNvGrpSpPr/>
          <p:nvPr/>
        </p:nvGrpSpPr>
        <p:grpSpPr>
          <a:xfrm>
            <a:off x="5458708" y="829580"/>
            <a:ext cx="3365500" cy="3846513"/>
            <a:chOff x="5458708" y="784225"/>
            <a:chExt cx="3365500" cy="3846513"/>
          </a:xfrm>
        </p:grpSpPr>
        <p:grpSp>
          <p:nvGrpSpPr>
            <p:cNvPr id="17" name="Group 16"/>
            <p:cNvGrpSpPr/>
            <p:nvPr/>
          </p:nvGrpSpPr>
          <p:grpSpPr>
            <a:xfrm>
              <a:off x="7573569" y="1361485"/>
              <a:ext cx="108000" cy="391815"/>
              <a:chOff x="7147236" y="835230"/>
              <a:chExt cx="108000" cy="391815"/>
            </a:xfrm>
            <a:solidFill>
              <a:schemeClr val="tx1">
                <a:lumMod val="50000"/>
                <a:lumOff val="50000"/>
              </a:schemeClr>
            </a:solidFill>
          </p:grpSpPr>
          <p:cxnSp>
            <p:nvCxnSpPr>
              <p:cNvPr id="63" name="Straight Connector 62"/>
              <p:cNvCxnSpPr/>
              <p:nvPr/>
            </p:nvCxnSpPr>
            <p:spPr>
              <a:xfrm flipH="1" flipV="1">
                <a:off x="7204654" y="90304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64" name="Oval 63"/>
              <p:cNvSpPr>
                <a:spLocks noChangeAspect="1"/>
              </p:cNvSpPr>
              <p:nvPr/>
            </p:nvSpPr>
            <p:spPr>
              <a:xfrm>
                <a:off x="7147236" y="83523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5" name="Group 14"/>
            <p:cNvGrpSpPr/>
            <p:nvPr/>
          </p:nvGrpSpPr>
          <p:grpSpPr>
            <a:xfrm>
              <a:off x="7122918" y="1361485"/>
              <a:ext cx="108000" cy="391815"/>
              <a:chOff x="6696585" y="832320"/>
              <a:chExt cx="108000" cy="391815"/>
            </a:xfrm>
            <a:solidFill>
              <a:schemeClr val="tx1">
                <a:lumMod val="50000"/>
                <a:lumOff val="50000"/>
              </a:schemeClr>
            </a:solidFill>
          </p:grpSpPr>
          <p:cxnSp>
            <p:nvCxnSpPr>
              <p:cNvPr id="71" name="Straight Connector 70"/>
              <p:cNvCxnSpPr/>
              <p:nvPr/>
            </p:nvCxnSpPr>
            <p:spPr>
              <a:xfrm flipH="1" flipV="1">
                <a:off x="6754003" y="90013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3" name="Oval 72"/>
              <p:cNvSpPr>
                <a:spLocks noChangeAspect="1"/>
              </p:cNvSpPr>
              <p:nvPr/>
            </p:nvSpPr>
            <p:spPr>
              <a:xfrm>
                <a:off x="6696585" y="83232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8" name="Group 17"/>
            <p:cNvGrpSpPr/>
            <p:nvPr/>
          </p:nvGrpSpPr>
          <p:grpSpPr>
            <a:xfrm>
              <a:off x="8054906" y="1361485"/>
              <a:ext cx="108000" cy="391815"/>
              <a:chOff x="7628573" y="795776"/>
              <a:chExt cx="108000" cy="391815"/>
            </a:xfrm>
            <a:solidFill>
              <a:schemeClr val="tx1">
                <a:lumMod val="50000"/>
                <a:lumOff val="50000"/>
              </a:schemeClr>
            </a:solidFill>
          </p:grpSpPr>
          <p:cxnSp>
            <p:nvCxnSpPr>
              <p:cNvPr id="74" name="Straight Connector 73"/>
              <p:cNvCxnSpPr/>
              <p:nvPr/>
            </p:nvCxnSpPr>
            <p:spPr>
              <a:xfrm flipH="1" flipV="1">
                <a:off x="7685991" y="863594"/>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5" name="Oval 74"/>
              <p:cNvSpPr>
                <a:spLocks noChangeAspect="1"/>
              </p:cNvSpPr>
              <p:nvPr/>
            </p:nvSpPr>
            <p:spPr>
              <a:xfrm>
                <a:off x="7628573" y="795776"/>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cxnSp>
          <p:nvCxnSpPr>
            <p:cNvPr id="68" name="Straight Connector 67"/>
            <p:cNvCxnSpPr/>
            <p:nvPr/>
          </p:nvCxnSpPr>
          <p:spPr>
            <a:xfrm flipH="1" flipV="1">
              <a:off x="7268458" y="2595563"/>
              <a:ext cx="0" cy="503237"/>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063796" y="2595563"/>
              <a:ext cx="0" cy="1368425"/>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656" name="Group 4"/>
            <p:cNvGrpSpPr>
              <a:grpSpLocks/>
            </p:cNvGrpSpPr>
            <p:nvPr/>
          </p:nvGrpSpPr>
          <p:grpSpPr bwMode="auto">
            <a:xfrm>
              <a:off x="7046208" y="1625600"/>
              <a:ext cx="1165225" cy="981075"/>
              <a:chOff x="6352528" y="1580739"/>
              <a:chExt cx="971139" cy="1245011"/>
            </a:xfrm>
          </p:grpSpPr>
          <p:grpSp>
            <p:nvGrpSpPr>
              <p:cNvPr id="27686" name="Group 2"/>
              <p:cNvGrpSpPr>
                <a:grpSpLocks/>
              </p:cNvGrpSpPr>
              <p:nvPr/>
            </p:nvGrpSpPr>
            <p:grpSpPr bwMode="auto">
              <a:xfrm>
                <a:off x="6352528" y="1580739"/>
                <a:ext cx="971139" cy="1245011"/>
                <a:chOff x="4685653" y="1654822"/>
                <a:chExt cx="971139" cy="1245011"/>
              </a:xfrm>
            </p:grpSpPr>
            <p:sp>
              <p:nvSpPr>
                <p:cNvPr id="160" name="Rectangle 159"/>
                <p:cNvSpPr/>
                <p:nvPr/>
              </p:nvSpPr>
              <p:spPr>
                <a:xfrm>
                  <a:off x="4685653" y="1654822"/>
                  <a:ext cx="971139" cy="1245011"/>
                </a:xfrm>
                <a:prstGeom prst="rect">
                  <a:avLst/>
                </a:prstGeom>
                <a:solidFill>
                  <a:srgbClr val="1B21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1" name="Rectangle 160"/>
                <p:cNvSpPr/>
                <p:nvPr/>
              </p:nvSpPr>
              <p:spPr>
                <a:xfrm>
                  <a:off x="4688299" y="1656837"/>
                  <a:ext cx="963201" cy="132962"/>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2" name="Rectangle 161"/>
                <p:cNvSpPr/>
                <p:nvPr/>
              </p:nvSpPr>
              <p:spPr>
                <a:xfrm>
                  <a:off x="5007161" y="1852251"/>
                  <a:ext cx="1164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3" name="Rectangle 162"/>
                <p:cNvSpPr/>
                <p:nvPr/>
              </p:nvSpPr>
              <p:spPr>
                <a:xfrm>
                  <a:off x="4803407" y="2164512"/>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4" name="Rectangle 163"/>
                <p:cNvSpPr/>
                <p:nvPr/>
              </p:nvSpPr>
              <p:spPr>
                <a:xfrm>
                  <a:off x="5221500" y="2164512"/>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5" name="Rectangle 164"/>
                <p:cNvSpPr/>
                <p:nvPr/>
              </p:nvSpPr>
              <p:spPr>
                <a:xfrm>
                  <a:off x="4722699" y="1856280"/>
                  <a:ext cx="2553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6" name="Rectangle 165"/>
                <p:cNvSpPr/>
                <p:nvPr/>
              </p:nvSpPr>
              <p:spPr>
                <a:xfrm>
                  <a:off x="4804730" y="275478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7" name="Rectangle 166"/>
                <p:cNvSpPr/>
                <p:nvPr/>
              </p:nvSpPr>
              <p:spPr>
                <a:xfrm>
                  <a:off x="4815315" y="1914704"/>
                  <a:ext cx="116431" cy="24175"/>
                </a:xfrm>
                <a:prstGeom prst="rect">
                  <a:avLst/>
                </a:prstGeom>
                <a:solidFill>
                  <a:srgbClr val="26C8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8" name="Rectangle 167"/>
                <p:cNvSpPr/>
                <p:nvPr/>
              </p:nvSpPr>
              <p:spPr>
                <a:xfrm>
                  <a:off x="5012454" y="270844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0" name="Rectangle 169"/>
                <p:cNvSpPr/>
                <p:nvPr/>
              </p:nvSpPr>
              <p:spPr>
                <a:xfrm>
                  <a:off x="4722699" y="2015433"/>
                  <a:ext cx="58215"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1" name="Rectangle 170"/>
                <p:cNvSpPr/>
                <p:nvPr/>
              </p:nvSpPr>
              <p:spPr>
                <a:xfrm>
                  <a:off x="4804730" y="2015433"/>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2" name="Rectangle 171"/>
                <p:cNvSpPr/>
                <p:nvPr/>
              </p:nvSpPr>
              <p:spPr>
                <a:xfrm>
                  <a:off x="4804730" y="2061767"/>
                  <a:ext cx="1164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3" name="Rectangle 172"/>
                <p:cNvSpPr/>
                <p:nvPr/>
              </p:nvSpPr>
              <p:spPr>
                <a:xfrm>
                  <a:off x="4958207" y="2061767"/>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4" name="Rectangle 173"/>
                <p:cNvSpPr/>
                <p:nvPr/>
              </p:nvSpPr>
              <p:spPr>
                <a:xfrm>
                  <a:off x="4804730"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5" name="Rectangle 174"/>
                <p:cNvSpPr/>
                <p:nvPr/>
              </p:nvSpPr>
              <p:spPr>
                <a:xfrm>
                  <a:off x="4725345" y="28172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6" name="Rectangle 175"/>
                <p:cNvSpPr/>
                <p:nvPr/>
              </p:nvSpPr>
              <p:spPr>
                <a:xfrm>
                  <a:off x="5054792"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7" name="Rectangle 176"/>
                <p:cNvSpPr/>
                <p:nvPr/>
              </p:nvSpPr>
              <p:spPr>
                <a:xfrm>
                  <a:off x="5296915" y="211213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9" name="Rectangle 178"/>
                <p:cNvSpPr/>
                <p:nvPr/>
              </p:nvSpPr>
              <p:spPr>
                <a:xfrm>
                  <a:off x="5079930" y="2164512"/>
                  <a:ext cx="116431"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1" name="Rectangle 180"/>
                <p:cNvSpPr/>
                <p:nvPr/>
              </p:nvSpPr>
              <p:spPr>
                <a:xfrm>
                  <a:off x="4886761" y="2210846"/>
                  <a:ext cx="87323"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2" name="Rectangle 181"/>
                <p:cNvSpPr/>
                <p:nvPr/>
              </p:nvSpPr>
              <p:spPr>
                <a:xfrm>
                  <a:off x="5011130" y="2210846"/>
                  <a:ext cx="553046"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3" name="Rectangle 182"/>
                <p:cNvSpPr/>
                <p:nvPr/>
              </p:nvSpPr>
              <p:spPr>
                <a:xfrm>
                  <a:off x="5008484" y="2267255"/>
                  <a:ext cx="58215"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4" name="Rectangle 183"/>
                <p:cNvSpPr/>
                <p:nvPr/>
              </p:nvSpPr>
              <p:spPr>
                <a:xfrm>
                  <a:off x="5095807" y="2267255"/>
                  <a:ext cx="145539"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5" name="Rectangle 184"/>
                <p:cNvSpPr/>
                <p:nvPr/>
              </p:nvSpPr>
              <p:spPr>
                <a:xfrm>
                  <a:off x="5273099" y="2267255"/>
                  <a:ext cx="145539"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6" name="Rectangle 185"/>
                <p:cNvSpPr/>
                <p:nvPr/>
              </p:nvSpPr>
              <p:spPr>
                <a:xfrm>
                  <a:off x="4886761" y="2315605"/>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7" name="Rectangle 186"/>
                <p:cNvSpPr/>
                <p:nvPr/>
              </p:nvSpPr>
              <p:spPr>
                <a:xfrm>
                  <a:off x="4724023" y="242237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8" name="Rectangle 187"/>
                <p:cNvSpPr/>
                <p:nvPr/>
              </p:nvSpPr>
              <p:spPr>
                <a:xfrm>
                  <a:off x="4724023" y="2708448"/>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9" name="Rectangle 188"/>
                <p:cNvSpPr/>
                <p:nvPr/>
              </p:nvSpPr>
              <p:spPr>
                <a:xfrm>
                  <a:off x="4803407" y="2470728"/>
                  <a:ext cx="5821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0" name="Rectangle 189"/>
                <p:cNvSpPr/>
                <p:nvPr/>
              </p:nvSpPr>
              <p:spPr>
                <a:xfrm>
                  <a:off x="5418638" y="2470728"/>
                  <a:ext cx="87323"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1" name="Rectangle 190"/>
                <p:cNvSpPr/>
                <p:nvPr/>
              </p:nvSpPr>
              <p:spPr>
                <a:xfrm>
                  <a:off x="4804730" y="25271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2" name="Rectangle 191"/>
                <p:cNvSpPr/>
                <p:nvPr/>
              </p:nvSpPr>
              <p:spPr>
                <a:xfrm>
                  <a:off x="4803407" y="2571457"/>
                  <a:ext cx="58215"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3" name="Rectangle 192"/>
                <p:cNvSpPr/>
                <p:nvPr/>
              </p:nvSpPr>
              <p:spPr>
                <a:xfrm>
                  <a:off x="5188423" y="257548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4" name="Rectangle 193"/>
                <p:cNvSpPr/>
                <p:nvPr/>
              </p:nvSpPr>
              <p:spPr>
                <a:xfrm>
                  <a:off x="4907930" y="2573471"/>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5" name="Rectangle 194"/>
                <p:cNvSpPr/>
                <p:nvPr/>
              </p:nvSpPr>
              <p:spPr>
                <a:xfrm>
                  <a:off x="5467592" y="2573471"/>
                  <a:ext cx="58215"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6" name="Rectangle 195"/>
                <p:cNvSpPr/>
                <p:nvPr/>
              </p:nvSpPr>
              <p:spPr>
                <a:xfrm>
                  <a:off x="4804730" y="2615778"/>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sp>
            <p:nvSpPr>
              <p:cNvPr id="27687" name="TextBox 3"/>
              <p:cNvSpPr txBox="1">
                <a:spLocks noChangeArrowheads="1"/>
              </p:cNvSpPr>
              <p:nvPr/>
            </p:nvSpPr>
            <p:spPr bwMode="auto">
              <a:xfrm>
                <a:off x="6355292" y="2111376"/>
                <a:ext cx="963083" cy="429668"/>
              </a:xfrm>
              <a:prstGeom prst="rect">
                <a:avLst/>
              </a:prstGeom>
              <a:solidFill>
                <a:srgbClr val="FFFFFF">
                  <a:alpha val="79999"/>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a:solidFill>
                      <a:schemeClr val="bg2"/>
                    </a:solidFill>
                  </a:rPr>
                  <a:t>App</a:t>
                </a:r>
                <a:endParaRPr lang="en-US" altLang="en-US" sz="1800">
                  <a:solidFill>
                    <a:schemeClr val="bg2"/>
                  </a:solidFill>
                </a:endParaRPr>
              </a:p>
            </p:txBody>
          </p:sp>
        </p:grpSp>
        <p:grpSp>
          <p:nvGrpSpPr>
            <p:cNvPr id="27657" name="Group 12"/>
            <p:cNvGrpSpPr>
              <a:grpSpLocks/>
            </p:cNvGrpSpPr>
            <p:nvPr/>
          </p:nvGrpSpPr>
          <p:grpSpPr bwMode="auto">
            <a:xfrm>
              <a:off x="5933371" y="3263900"/>
              <a:ext cx="1536700" cy="700088"/>
              <a:chOff x="5506492" y="2825353"/>
              <a:chExt cx="1537848" cy="713234"/>
            </a:xfrm>
          </p:grpSpPr>
          <p:cxnSp>
            <p:nvCxnSpPr>
              <p:cNvPr id="65" name="Straight Connector 64"/>
              <p:cNvCxnSpPr/>
              <p:nvPr/>
            </p:nvCxnSpPr>
            <p:spPr>
              <a:xfrm>
                <a:off x="6593153" y="2825353"/>
                <a:ext cx="0" cy="32508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506492" y="3152050"/>
                <a:ext cx="1537848" cy="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4435" y="3152050"/>
                <a:ext cx="0" cy="197312"/>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039573" y="3145580"/>
                <a:ext cx="0" cy="393007"/>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6" name="Oval 15"/>
            <p:cNvSpPr>
              <a:spLocks noChangeAspect="1"/>
            </p:cNvSpPr>
            <p:nvPr/>
          </p:nvSpPr>
          <p:spPr>
            <a:xfrm>
              <a:off x="8001883" y="2528888"/>
              <a:ext cx="107950" cy="128587"/>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9" name="Oval 198"/>
            <p:cNvSpPr>
              <a:spLocks noChangeAspect="1"/>
            </p:cNvSpPr>
            <p:nvPr/>
          </p:nvSpPr>
          <p:spPr>
            <a:xfrm>
              <a:off x="7220833" y="2536825"/>
              <a:ext cx="107950" cy="13017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pic>
          <p:nvPicPr>
            <p:cNvPr id="27660" name="Picture 6"/>
            <p:cNvPicPr>
              <a:picLocks noChangeAspect="1"/>
            </p:cNvPicPr>
            <p:nvPr/>
          </p:nvPicPr>
          <p:blipFill>
            <a:blip r:embed="rId3">
              <a:lum bright="70000" contrast="-70000"/>
              <a:extLst>
                <a:ext uri="{28A0092B-C50C-407E-A947-70E740481C1C}">
                  <a14:useLocalDpi xmlns:a14="http://schemas.microsoft.com/office/drawing/2010/main" val="0"/>
                </a:ext>
              </a:extLst>
            </a:blip>
            <a:srcRect l="39035" t="22913" r="39671" b="23624"/>
            <a:stretch>
              <a:fillRect/>
            </a:stretch>
          </p:blipFill>
          <p:spPr bwMode="auto">
            <a:xfrm>
              <a:off x="7455783" y="784225"/>
              <a:ext cx="282575"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7661" name="Group 21"/>
            <p:cNvGrpSpPr>
              <a:grpSpLocks/>
            </p:cNvGrpSpPr>
            <p:nvPr/>
          </p:nvGrpSpPr>
          <p:grpSpPr bwMode="auto">
            <a:xfrm>
              <a:off x="7876471" y="3695700"/>
              <a:ext cx="947737" cy="935038"/>
              <a:chOff x="7450771" y="3350336"/>
              <a:chExt cx="947757" cy="933976"/>
            </a:xfrm>
          </p:grpSpPr>
          <p:pic>
            <p:nvPicPr>
              <p:cNvPr id="27679" name="Picture 19"/>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768608" y="3626462"/>
                <a:ext cx="629920" cy="6299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TextBox 26"/>
              <p:cNvSpPr txBox="1"/>
              <p:nvPr/>
            </p:nvSpPr>
            <p:spPr>
              <a:xfrm>
                <a:off x="7855592" y="4022672"/>
                <a:ext cx="466735" cy="261640"/>
              </a:xfrm>
              <a:prstGeom prst="rect">
                <a:avLst/>
              </a:prstGeom>
              <a:noFill/>
            </p:spPr>
            <p:txBody>
              <a:bodyPr wrap="none">
                <a:spAutoFit/>
              </a:bodyPr>
              <a:lstStyle/>
              <a:p>
                <a:pPr>
                  <a:defRPr/>
                </a:pPr>
                <a:r>
                  <a:rPr lang="en-US" sz="1050" dirty="0">
                    <a:solidFill>
                      <a:schemeClr val="bg2"/>
                    </a:solidFill>
                    <a:cs typeface="Arial" charset="0"/>
                  </a:rPr>
                  <a:t>ESB</a:t>
                </a:r>
              </a:p>
            </p:txBody>
          </p:sp>
          <p:sp>
            <p:nvSpPr>
              <p:cNvPr id="80" name="Rounded Rectangle 79"/>
              <p:cNvSpPr/>
              <p:nvPr/>
            </p:nvSpPr>
            <p:spPr>
              <a:xfrm>
                <a:off x="7450771" y="3350336"/>
                <a:ext cx="701690" cy="394839"/>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2" name="Group 29"/>
            <p:cNvGrpSpPr>
              <a:grpSpLocks/>
            </p:cNvGrpSpPr>
            <p:nvPr/>
          </p:nvGrpSpPr>
          <p:grpSpPr bwMode="auto">
            <a:xfrm>
              <a:off x="5458708" y="3754438"/>
              <a:ext cx="1068388" cy="838200"/>
              <a:chOff x="5032359" y="3408061"/>
              <a:chExt cx="1067640" cy="838161"/>
            </a:xfrm>
          </p:grpSpPr>
          <p:grpSp>
            <p:nvGrpSpPr>
              <p:cNvPr id="27675" name="Group 25"/>
              <p:cNvGrpSpPr>
                <a:grpSpLocks/>
              </p:cNvGrpSpPr>
              <p:nvPr/>
            </p:nvGrpSpPr>
            <p:grpSpPr bwMode="auto">
              <a:xfrm>
                <a:off x="5367707" y="3524862"/>
                <a:ext cx="732292" cy="721360"/>
                <a:chOff x="6766628" y="1727200"/>
                <a:chExt cx="732292" cy="721360"/>
              </a:xfrm>
            </p:grpSpPr>
            <p:sp>
              <p:nvSpPr>
                <p:cNvPr id="24" name="Folded Corner 23"/>
                <p:cNvSpPr/>
                <p:nvPr/>
              </p:nvSpPr>
              <p:spPr>
                <a:xfrm rot="10800000" flipH="1">
                  <a:off x="6837395" y="1727869"/>
                  <a:ext cx="590137" cy="720691"/>
                </a:xfrm>
                <a:prstGeom prst="foldedCorner">
                  <a:avLst>
                    <a:gd name="adj" fmla="val 4141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78" name="TextBox 24"/>
                <p:cNvSpPr txBox="1">
                  <a:spLocks noChangeArrowheads="1"/>
                </p:cNvSpPr>
                <p:nvPr/>
              </p:nvSpPr>
              <p:spPr bwMode="auto">
                <a:xfrm>
                  <a:off x="6766628" y="1940560"/>
                  <a:ext cx="73229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200" b="1">
                      <a:solidFill>
                        <a:schemeClr val="bg2"/>
                      </a:solidFill>
                    </a:rPr>
                    <a:t>Web</a:t>
                  </a:r>
                  <a:br>
                    <a:rPr lang="en-US" altLang="en-US" sz="1200" b="1">
                      <a:solidFill>
                        <a:schemeClr val="bg2"/>
                      </a:solidFill>
                    </a:rPr>
                  </a:br>
                  <a:r>
                    <a:rPr lang="en-US" altLang="en-US" sz="1200" b="1">
                      <a:solidFill>
                        <a:schemeClr val="bg2"/>
                      </a:solidFill>
                    </a:rPr>
                    <a:t>Service</a:t>
                  </a:r>
                </a:p>
              </p:txBody>
            </p:sp>
          </p:grpSp>
          <p:sp>
            <p:nvSpPr>
              <p:cNvPr id="32" name="Rounded Rectangle 31"/>
              <p:cNvSpPr/>
              <p:nvPr/>
            </p:nvSpPr>
            <p:spPr>
              <a:xfrm>
                <a:off x="5032359" y="3408061"/>
                <a:ext cx="701184" cy="392094"/>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3" name="Group 7"/>
            <p:cNvGrpSpPr>
              <a:grpSpLocks/>
            </p:cNvGrpSpPr>
            <p:nvPr/>
          </p:nvGrpSpPr>
          <p:grpSpPr bwMode="auto">
            <a:xfrm>
              <a:off x="7776453" y="923925"/>
              <a:ext cx="738193" cy="371475"/>
              <a:chOff x="7350275" y="924162"/>
              <a:chExt cx="737645" cy="371272"/>
            </a:xfrm>
          </p:grpSpPr>
          <p:grpSp>
            <p:nvGrpSpPr>
              <p:cNvPr id="77" name="Group 250"/>
              <p:cNvGrpSpPr>
                <a:grpSpLocks/>
              </p:cNvGrpSpPr>
              <p:nvPr/>
            </p:nvGrpSpPr>
            <p:grpSpPr bwMode="auto">
              <a:xfrm>
                <a:off x="7350275" y="926542"/>
                <a:ext cx="333498" cy="257035"/>
                <a:chOff x="7418796" y="1787918"/>
                <a:chExt cx="425288" cy="326243"/>
              </a:xfrm>
              <a:noFill/>
            </p:grpSpPr>
            <p:sp>
              <p:nvSpPr>
                <p:cNvPr id="85" name="Teardrop 8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chemeClr val="bg2"/>
                    </a:solidFill>
                    <a:latin typeface="Helvetica Neue"/>
                    <a:ea typeface="MS PGothic" charset="0"/>
                    <a:cs typeface="Helvetica Neue"/>
                  </a:endParaRPr>
                </a:p>
              </p:txBody>
            </p:sp>
            <p:sp>
              <p:nvSpPr>
                <p:cNvPr id="86" name="Rectangle 252"/>
                <p:cNvSpPr>
                  <a:spLocks noChangeArrowheads="1"/>
                </p:cNvSpPr>
                <p:nvPr/>
              </p:nvSpPr>
              <p:spPr bwMode="auto">
                <a:xfrm>
                  <a:off x="7418796" y="1787918"/>
                  <a:ext cx="425288" cy="292824"/>
                </a:xfrm>
                <a:prstGeom prst="rect">
                  <a:avLst/>
                </a:prstGeom>
                <a:grpFill/>
                <a:ln w="9525">
                  <a:noFill/>
                  <a:miter lim="800000"/>
                  <a:headEnd/>
                  <a:tailEnd/>
                </a:ln>
              </p:spPr>
              <p:txBody>
                <a:bodyPr wrap="none">
                  <a:spAutoFit/>
                </a:bodyPr>
                <a:lstStyle/>
                <a:p>
                  <a:pPr>
                    <a:defRPr/>
                  </a:pPr>
                  <a:r>
                    <a:rPr lang="en-US" sz="900" dirty="0">
                      <a:solidFill>
                        <a:schemeClr val="bg2"/>
                      </a:solidFill>
                      <a:latin typeface="Helvetica Neue"/>
                      <a:ea typeface="Helvetica Neue"/>
                      <a:cs typeface="Helvetica Neue"/>
                    </a:rPr>
                    <a:t>TH</a:t>
                  </a:r>
                </a:p>
              </p:txBody>
            </p:sp>
          </p:grpSp>
          <p:sp>
            <p:nvSpPr>
              <p:cNvPr id="276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latin typeface="Helvetica Neue" charset="0"/>
                </a:endParaRPr>
              </a:p>
            </p:txBody>
          </p:sp>
          <p:sp>
            <p:nvSpPr>
              <p:cNvPr id="276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a:latin typeface="Helvetica Neue" charset="0"/>
                  </a:rPr>
                  <a:t>GS</a:t>
                </a:r>
              </a:p>
            </p:txBody>
          </p:sp>
          <p:grpSp>
            <p:nvGrpSpPr>
              <p:cNvPr id="27672" name="Group 256"/>
              <p:cNvGrpSpPr>
                <a:grpSpLocks/>
              </p:cNvGrpSpPr>
              <p:nvPr/>
            </p:nvGrpSpPr>
            <p:grpSpPr bwMode="auto">
              <a:xfrm>
                <a:off x="7579766" y="1028879"/>
                <a:ext cx="297886" cy="266555"/>
                <a:chOff x="7682989" y="1947446"/>
                <a:chExt cx="381646" cy="338554"/>
              </a:xfrm>
            </p:grpSpPr>
            <p:sp>
              <p:nvSpPr>
                <p:cNvPr id="276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solidFill>
                      <a:schemeClr val="bg2"/>
                    </a:solidFill>
                    <a:latin typeface="Helvetica Neue" charset="0"/>
                  </a:endParaRPr>
                </a:p>
              </p:txBody>
            </p:sp>
            <p:sp>
              <p:nvSpPr>
                <p:cNvPr id="276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dirty="0">
                      <a:latin typeface="Helvetica Neue" charset="0"/>
                    </a:rPr>
                    <a:t>IN</a:t>
                  </a:r>
                </a:p>
              </p:txBody>
            </p:sp>
          </p:grpSp>
        </p:grpSp>
        <p:grpSp>
          <p:nvGrpSpPr>
            <p:cNvPr id="27664" name="Group 87"/>
            <p:cNvGrpSpPr>
              <a:grpSpLocks/>
            </p:cNvGrpSpPr>
            <p:nvPr/>
          </p:nvGrpSpPr>
          <p:grpSpPr bwMode="auto">
            <a:xfrm>
              <a:off x="6695371" y="855663"/>
              <a:ext cx="679450" cy="463550"/>
              <a:chOff x="8358822" y="841954"/>
              <a:chExt cx="679339" cy="462668"/>
            </a:xfrm>
          </p:grpSpPr>
          <p:sp>
            <p:nvSpPr>
              <p:cNvPr id="89" name="Rounded Rectangle 88"/>
              <p:cNvSpPr/>
              <p:nvPr/>
            </p:nvSpPr>
            <p:spPr>
              <a:xfrm>
                <a:off x="8358822" y="841954"/>
                <a:ext cx="679339" cy="462668"/>
              </a:xfrm>
              <a:prstGeom prst="roundRect">
                <a:avLst/>
              </a:prstGeom>
              <a:no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68" name="TextBox 89"/>
              <p:cNvSpPr txBox="1">
                <a:spLocks noChangeArrowheads="1"/>
              </p:cNvSpPr>
              <p:nvPr/>
            </p:nvSpPr>
            <p:spPr bwMode="auto">
              <a:xfrm>
                <a:off x="8388359" y="901018"/>
                <a:ext cx="64980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2"/>
                    </a:solidFill>
                  </a:rPr>
                  <a:t>www</a:t>
                </a:r>
              </a:p>
            </p:txBody>
          </p:sp>
        </p:grpSp>
        <p:pic>
          <p:nvPicPr>
            <p:cNvPr id="276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50983" y="3967163"/>
              <a:ext cx="623888" cy="62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9" name="Rounded Rectangle 78"/>
            <p:cNvSpPr/>
            <p:nvPr/>
          </p:nvSpPr>
          <p:spPr>
            <a:xfrm>
              <a:off x="6520746" y="2932113"/>
              <a:ext cx="998537" cy="438150"/>
            </a:xfrm>
            <a:prstGeom prst="roundRect">
              <a:avLst/>
            </a:prstGeom>
            <a:solidFill>
              <a:srgbClr val="FAA6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Interaction API</a:t>
              </a:r>
            </a:p>
          </p:txBody>
        </p:sp>
      </p:grpSp>
      <p:sp>
        <p:nvSpPr>
          <p:cNvPr id="84" name="TextBox 83"/>
          <p:cNvSpPr txBox="1"/>
          <p:nvPr/>
        </p:nvSpPr>
        <p:spPr>
          <a:xfrm>
            <a:off x="254000" y="3615417"/>
            <a:ext cx="4925785" cy="1277273"/>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Central IT Team</a:t>
            </a:r>
          </a:p>
          <a:p>
            <a:pPr>
              <a:lnSpc>
                <a:spcPct val="110000"/>
              </a:lnSpc>
            </a:pPr>
            <a:r>
              <a:rPr lang="en-US" altLang="en-US" sz="1400" dirty="0">
                <a:solidFill>
                  <a:schemeClr val="bg2"/>
                </a:solidFill>
                <a:latin typeface="Helvetica Neue Light" charset="0"/>
              </a:rPr>
              <a:t>Measured on resiliency &amp; uptime.  Motivated to be cautious.  Generally takes weeks/months to turn around change requests (e.g. to support digital apps), due to change control &amp; quality control processes.</a:t>
            </a:r>
          </a:p>
        </p:txBody>
      </p:sp>
      <p:sp>
        <p:nvSpPr>
          <p:cNvPr id="87" name="TextBox 86"/>
          <p:cNvSpPr txBox="1"/>
          <p:nvPr/>
        </p:nvSpPr>
        <p:spPr>
          <a:xfrm>
            <a:off x="297545" y="864959"/>
            <a:ext cx="5635169" cy="2225225"/>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Digital Team / Line-of-Business</a:t>
            </a:r>
          </a:p>
          <a:p>
            <a:pPr>
              <a:lnSpc>
                <a:spcPct val="110000"/>
              </a:lnSpc>
            </a:pPr>
            <a:r>
              <a:rPr lang="en-US" altLang="en-US" sz="1400" dirty="0">
                <a:solidFill>
                  <a:schemeClr val="bg2"/>
                </a:solidFill>
                <a:latin typeface="Helvetica Neue Light" charset="0"/>
              </a:rPr>
              <a:t>Measured on time to market.  Motivated to be fast (e.g. “get it out, fix it in market”).  </a:t>
            </a:r>
          </a:p>
          <a:p>
            <a:pPr marL="446088" lvl="1">
              <a:lnSpc>
                <a:spcPct val="110000"/>
              </a:lnSpc>
              <a:buFont typeface="Wingdings" charset="2"/>
              <a:buChar char="Ø"/>
            </a:pPr>
            <a:r>
              <a:rPr lang="en-US" altLang="en-US" sz="1400" dirty="0">
                <a:solidFill>
                  <a:schemeClr val="bg2"/>
                </a:solidFill>
                <a:latin typeface="Helvetica Neue Light" charset="0"/>
              </a:rPr>
              <a:t>Can’t simply call existing System API’s from digital apps for performance reasons (see previous slide)</a:t>
            </a:r>
          </a:p>
          <a:p>
            <a:pPr marL="446088" lvl="1">
              <a:lnSpc>
                <a:spcPct val="110000"/>
              </a:lnSpc>
              <a:buFont typeface="Wingdings" charset="2"/>
              <a:buChar char="Ø"/>
            </a:pPr>
            <a:r>
              <a:rPr lang="en-US" altLang="en-US" sz="1400" dirty="0">
                <a:solidFill>
                  <a:schemeClr val="bg2"/>
                </a:solidFill>
                <a:latin typeface="Helvetica Neue Light" charset="0"/>
              </a:rPr>
              <a:t>Can’t afford to wait weeks/months for a new System API that exactly meets their needs</a:t>
            </a:r>
          </a:p>
          <a:p>
            <a:pPr marL="446088" lvl="1">
              <a:lnSpc>
                <a:spcPct val="110000"/>
              </a:lnSpc>
              <a:buFont typeface="Wingdings" charset="2"/>
              <a:buChar char="Ø"/>
            </a:pPr>
            <a:r>
              <a:rPr lang="en-US" altLang="en-US" sz="1400" b="1" dirty="0">
                <a:solidFill>
                  <a:srgbClr val="FAA600"/>
                </a:solidFill>
                <a:latin typeface="Helvetica Neue Light" charset="0"/>
              </a:rPr>
              <a:t>Needs a NEW tier </a:t>
            </a:r>
            <a:r>
              <a:rPr lang="en-US" altLang="en-US" sz="1400" dirty="0">
                <a:solidFill>
                  <a:schemeClr val="bg2"/>
                </a:solidFill>
                <a:latin typeface="Helvetica Neue Light" charset="0"/>
              </a:rPr>
              <a:t>which sits close to the systems of record, but is controlled by the Digital Team/</a:t>
            </a:r>
            <a:r>
              <a:rPr lang="en-US" altLang="en-US" sz="1400" dirty="0" err="1">
                <a:solidFill>
                  <a:schemeClr val="bg2"/>
                </a:solidFill>
                <a:latin typeface="Helvetica Neue Light" charset="0"/>
              </a:rPr>
              <a:t>LoB</a:t>
            </a:r>
            <a:endParaRPr lang="en-US" altLang="en-US" sz="1400" dirty="0">
              <a:solidFill>
                <a:schemeClr val="bg2"/>
              </a:solidFill>
              <a:latin typeface="Helvetica Neue Light" charset="0"/>
            </a:endParaRPr>
          </a:p>
        </p:txBody>
      </p:sp>
      <p:cxnSp>
        <p:nvCxnSpPr>
          <p:cNvPr id="4" name="Straight Arrow Connector 3"/>
          <p:cNvCxnSpPr/>
          <p:nvPr/>
        </p:nvCxnSpPr>
        <p:spPr>
          <a:xfrm>
            <a:off x="5179785" y="2977468"/>
            <a:ext cx="1179286" cy="206603"/>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160990" y="3505764"/>
            <a:ext cx="8782891" cy="17886"/>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5965568" y="2799245"/>
            <a:ext cx="2960424" cy="44716"/>
          </a:xfrm>
          <a:prstGeom prst="line">
            <a:avLst/>
          </a:prstGeom>
          <a:ln>
            <a:solidFill>
              <a:schemeClr val="bg2"/>
            </a:solidFill>
            <a:prstDash val="dot"/>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840354" y="2620378"/>
            <a:ext cx="1422078" cy="230832"/>
          </a:xfrm>
          <a:prstGeom prst="rect">
            <a:avLst/>
          </a:prstGeom>
          <a:noFill/>
        </p:spPr>
        <p:txBody>
          <a:bodyPr wrap="square" rtlCol="0">
            <a:spAutoFit/>
          </a:bodyPr>
          <a:lstStyle/>
          <a:p>
            <a:r>
              <a:rPr lang="en-US" sz="900" dirty="0">
                <a:solidFill>
                  <a:schemeClr val="bg2"/>
                </a:solidFill>
              </a:rPr>
              <a:t>Edge of Datacenter</a:t>
            </a:r>
          </a:p>
        </p:txBody>
      </p:sp>
    </p:spTree>
    <p:extLst>
      <p:ext uri="{BB962C8B-B14F-4D97-AF65-F5344CB8AC3E}">
        <p14:creationId xmlns:p14="http://schemas.microsoft.com/office/powerpoint/2010/main" val="1514496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Integration Patterns</a:t>
            </a:r>
          </a:p>
        </p:txBody>
      </p:sp>
      <p:pic>
        <p:nvPicPr>
          <p:cNvPr id="6" name="Picture 5"/>
          <p:cNvPicPr>
            <a:picLocks noChangeAspect="1"/>
          </p:cNvPicPr>
          <p:nvPr/>
        </p:nvPicPr>
        <p:blipFill>
          <a:blip r:embed="rId2"/>
          <a:stretch>
            <a:fillRect/>
          </a:stretch>
        </p:blipFill>
        <p:spPr>
          <a:xfrm>
            <a:off x="1030013" y="727497"/>
            <a:ext cx="7175938" cy="4098983"/>
          </a:xfrm>
          <a:prstGeom prst="rect">
            <a:avLst/>
          </a:prstGeom>
        </p:spPr>
      </p:pic>
    </p:spTree>
    <p:extLst>
      <p:ext uri="{BB962C8B-B14F-4D97-AF65-F5344CB8AC3E}">
        <p14:creationId xmlns:p14="http://schemas.microsoft.com/office/powerpoint/2010/main" val="9323431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935071" cy="381000"/>
          </a:xfrm>
        </p:spPr>
        <p:txBody>
          <a:bodyPr/>
          <a:lstStyle/>
          <a:p>
            <a:r>
              <a:rPr lang="en-US" dirty="0"/>
              <a:t>Enhancing existing </a:t>
            </a:r>
            <a:r>
              <a:rPr lang="en-US"/>
              <a:t>ESB pattern</a:t>
            </a:r>
            <a:endParaRPr lang="en-US" dirty="0"/>
          </a:p>
        </p:txBody>
      </p:sp>
      <p:pic>
        <p:nvPicPr>
          <p:cNvPr id="3" name="Picture 2"/>
          <p:cNvPicPr>
            <a:picLocks noChangeAspect="1"/>
          </p:cNvPicPr>
          <p:nvPr/>
        </p:nvPicPr>
        <p:blipFill>
          <a:blip r:embed="rId2"/>
          <a:stretch>
            <a:fillRect/>
          </a:stretch>
        </p:blipFill>
        <p:spPr>
          <a:xfrm>
            <a:off x="682481" y="919840"/>
            <a:ext cx="2458478" cy="3332390"/>
          </a:xfrm>
          <a:prstGeom prst="rect">
            <a:avLst/>
          </a:prstGeom>
        </p:spPr>
      </p:pic>
      <p:pic>
        <p:nvPicPr>
          <p:cNvPr id="4" name="Picture 3"/>
          <p:cNvPicPr>
            <a:picLocks noChangeAspect="1"/>
          </p:cNvPicPr>
          <p:nvPr/>
        </p:nvPicPr>
        <p:blipFill>
          <a:blip r:embed="rId3"/>
          <a:stretch>
            <a:fillRect/>
          </a:stretch>
        </p:blipFill>
        <p:spPr>
          <a:xfrm>
            <a:off x="4688931" y="969488"/>
            <a:ext cx="2582862" cy="3394336"/>
          </a:xfrm>
          <a:prstGeom prst="rect">
            <a:avLst/>
          </a:prstGeom>
        </p:spPr>
      </p:pic>
      <p:sp>
        <p:nvSpPr>
          <p:cNvPr id="7" name="TextBox 6"/>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8" name="Picture 7" descr="mage result for modernize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7506" y="4786385"/>
            <a:ext cx="7342094"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/cloud/library/cl-lightweight-integration-1/</a:t>
            </a:r>
          </a:p>
        </p:txBody>
      </p:sp>
      <p:sp>
        <p:nvSpPr>
          <p:cNvPr id="9" name="Right Arrow 8"/>
          <p:cNvSpPr/>
          <p:nvPr/>
        </p:nvSpPr>
        <p:spPr>
          <a:xfrm>
            <a:off x="3472902" y="2429988"/>
            <a:ext cx="884086" cy="473336"/>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1949833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46683"/>
            <a:ext cx="8775551" cy="381000"/>
          </a:xfrm>
        </p:spPr>
        <p:txBody>
          <a:bodyPr/>
          <a:lstStyle/>
          <a:p>
            <a:pPr fontAlgn="base"/>
            <a:r>
              <a:rPr lang="en-US" dirty="0"/>
              <a:t>Breaking up the centralized ESB into independently maintainable and scalable pieces</a:t>
            </a:r>
          </a:p>
        </p:txBody>
      </p:sp>
      <p:sp>
        <p:nvSpPr>
          <p:cNvPr id="7" name="Rectangle 6"/>
          <p:cNvSpPr/>
          <p:nvPr/>
        </p:nvSpPr>
        <p:spPr>
          <a:xfrm>
            <a:off x="228599" y="4777194"/>
            <a:ext cx="6860690"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/cloud/library/cl-lightweight-integration-2/</a:t>
            </a:r>
          </a:p>
        </p:txBody>
      </p:sp>
      <p:pic>
        <p:nvPicPr>
          <p:cNvPr id="8" name="Picture 7"/>
          <p:cNvPicPr>
            <a:picLocks noChangeAspect="1"/>
          </p:cNvPicPr>
          <p:nvPr/>
        </p:nvPicPr>
        <p:blipFill>
          <a:blip r:embed="rId2"/>
          <a:stretch>
            <a:fillRect/>
          </a:stretch>
        </p:blipFill>
        <p:spPr>
          <a:xfrm>
            <a:off x="6081653" y="3221742"/>
            <a:ext cx="1636721" cy="1458632"/>
          </a:xfrm>
          <a:prstGeom prst="rect">
            <a:avLst/>
          </a:prstGeom>
        </p:spPr>
      </p:pic>
      <p:pic>
        <p:nvPicPr>
          <p:cNvPr id="10" name="Picture 9"/>
          <p:cNvPicPr>
            <a:picLocks noChangeAspect="1"/>
          </p:cNvPicPr>
          <p:nvPr/>
        </p:nvPicPr>
        <p:blipFill>
          <a:blip r:embed="rId3"/>
          <a:stretch>
            <a:fillRect/>
          </a:stretch>
        </p:blipFill>
        <p:spPr>
          <a:xfrm>
            <a:off x="2840583" y="959929"/>
            <a:ext cx="3050185" cy="3840105"/>
          </a:xfrm>
          <a:prstGeom prst="rect">
            <a:avLst/>
          </a:prstGeom>
        </p:spPr>
      </p:pic>
      <p:pic>
        <p:nvPicPr>
          <p:cNvPr id="12" name="Picture 11"/>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13" name="TextBox 1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708882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Summary</a:t>
            </a:r>
          </a:p>
        </p:txBody>
      </p:sp>
    </p:spTree>
    <p:extLst>
      <p:ext uri="{BB962C8B-B14F-4D97-AF65-F5344CB8AC3E}">
        <p14:creationId xmlns:p14="http://schemas.microsoft.com/office/powerpoint/2010/main" val="243899158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1B889C-6746-4AB2-A09A-C88725020604}"/>
              </a:ext>
            </a:extLst>
          </p:cNvPr>
          <p:cNvSpPr/>
          <p:nvPr/>
        </p:nvSpPr>
        <p:spPr>
          <a:xfrm>
            <a:off x="292212" y="1676343"/>
            <a:ext cx="837692" cy="15837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2" y="2027676"/>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2"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algn="ctr" defTabSz="514304">
              <a:defRPr/>
            </a:pPr>
            <a:r>
              <a:rPr lang="en-US" sz="1100" kern="0" dirty="0">
                <a:solidFill>
                  <a:srgbClr val="131046"/>
                </a:solidFill>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7" y="2267205"/>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7" y="250673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7" y="2737061"/>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2" y="296946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666678" y="1401895"/>
            <a:ext cx="994639" cy="201903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Analyze for</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Insights</a:t>
            </a:r>
          </a:p>
        </p:txBody>
      </p:sp>
      <p:sp>
        <p:nvSpPr>
          <p:cNvPr id="10" name="Rectangle 9">
            <a:extLst>
              <a:ext uri="{FF2B5EF4-FFF2-40B4-BE49-F238E27FC236}">
                <a16:creationId xmlns:a16="http://schemas.microsoft.com/office/drawing/2014/main" id="{0C8ECF69-826C-48C6-9F97-D92FFDB1C397}"/>
              </a:ext>
            </a:extLst>
          </p:cNvPr>
          <p:cNvSpPr/>
          <p:nvPr/>
        </p:nvSpPr>
        <p:spPr>
          <a:xfrm>
            <a:off x="7658100" y="1585000"/>
            <a:ext cx="1030680"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200" b="1" kern="0" dirty="0">
              <a:solidFill>
                <a:srgbClr val="131046"/>
              </a:solidFill>
              <a:latin typeface="IBM Plex Sans SemiBold" panose="020B0503050000000000" pitchFamily="34" charset="77"/>
              <a:sym typeface="Helvetica"/>
            </a:endParaRPr>
          </a:p>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Cloud Private </a:t>
            </a:r>
            <a:br>
              <a:rPr lang="en-US" sz="1200" b="1" kern="0" dirty="0">
                <a:solidFill>
                  <a:srgbClr val="131046"/>
                </a:solidFill>
                <a:latin typeface="IBM Plex Sans SemiBold" panose="020B0503050000000000" pitchFamily="34" charset="77"/>
                <a:sym typeface="Helvetica"/>
              </a:rPr>
            </a:br>
            <a:endParaRPr lang="en-US" sz="1200" b="1" kern="0" dirty="0">
              <a:solidFill>
                <a:srgbClr val="131046"/>
              </a:solidFill>
              <a:latin typeface="IBM Plex Sans SemiBold" panose="020B0503050000000000" pitchFamily="34" charset="77"/>
              <a:sym typeface="Helvetica"/>
            </a:endParaRPr>
          </a:p>
        </p:txBody>
      </p:sp>
      <p:sp>
        <p:nvSpPr>
          <p:cNvPr id="11" name="Rectangle 10">
            <a:extLst>
              <a:ext uri="{FF2B5EF4-FFF2-40B4-BE49-F238E27FC236}">
                <a16:creationId xmlns:a16="http://schemas.microsoft.com/office/drawing/2014/main" id="{23A522FE-27F1-4F85-A0E0-1BFB7944B30A}"/>
              </a:ext>
            </a:extLst>
          </p:cNvPr>
          <p:cNvSpPr/>
          <p:nvPr/>
        </p:nvSpPr>
        <p:spPr>
          <a:xfrm>
            <a:off x="7653267" y="2880288"/>
            <a:ext cx="1077827"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Public </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Cloud</a:t>
            </a:r>
          </a:p>
        </p:txBody>
      </p:sp>
      <p:sp>
        <p:nvSpPr>
          <p:cNvPr id="16" name="Rectangle 15">
            <a:extLst>
              <a:ext uri="{FF2B5EF4-FFF2-40B4-BE49-F238E27FC236}">
                <a16:creationId xmlns:a16="http://schemas.microsoft.com/office/drawing/2014/main" id="{4E7AEBD0-2F2C-4CBB-BEAF-808F364887F4}"/>
              </a:ext>
            </a:extLst>
          </p:cNvPr>
          <p:cNvSpPr/>
          <p:nvPr/>
        </p:nvSpPr>
        <p:spPr>
          <a:xfrm>
            <a:off x="7498079" y="1466750"/>
            <a:ext cx="1365821" cy="2542711"/>
          </a:xfrm>
          <a:prstGeom prst="rect">
            <a:avLst/>
          </a:prstGeom>
          <a:noFill/>
          <a:ln w="9525" cap="flat" cmpd="sng" algn="ctr">
            <a:solidFill>
              <a:schemeClr val="bg2">
                <a:lumMod val="50000"/>
              </a:schemeClr>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100" kern="0" dirty="0">
              <a:solidFill>
                <a:srgbClr val="000E5E"/>
              </a:solidFill>
              <a:sym typeface="Helvetica"/>
            </a:endParaRPr>
          </a:p>
        </p:txBody>
      </p:sp>
      <p:sp>
        <p:nvSpPr>
          <p:cNvPr id="32" name="Rectangle 31">
            <a:extLst>
              <a:ext uri="{FF2B5EF4-FFF2-40B4-BE49-F238E27FC236}">
                <a16:creationId xmlns:a16="http://schemas.microsoft.com/office/drawing/2014/main" id="{22AE0404-982B-4FB5-94FD-3304943B6ED2}"/>
              </a:ext>
            </a:extLst>
          </p:cNvPr>
          <p:cNvSpPr/>
          <p:nvPr/>
        </p:nvSpPr>
        <p:spPr>
          <a:xfrm>
            <a:off x="382749" y="3883732"/>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1100" kern="0" dirty="0" err="1">
                <a:solidFill>
                  <a:schemeClr val="bg2"/>
                </a:solidFill>
                <a:ea typeface="Helvetica Neue" charset="0"/>
                <a:cs typeface="Helvetica Neue" charset="0"/>
                <a:sym typeface="Helvetica"/>
              </a:rPr>
              <a:t>JBoss</a:t>
            </a:r>
            <a:endParaRPr lang="en-US" sz="1100" kern="0" dirty="0">
              <a:solidFill>
                <a:schemeClr val="bg2"/>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9" y="3625311"/>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9" y="4141987"/>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3"/>
            <a:ext cx="1548162" cy="291140"/>
          </a:xfrm>
          <a:prstGeom prst="rect">
            <a:avLst/>
          </a:prstGeom>
        </p:spPr>
        <p:txBody>
          <a:bodyPr/>
          <a:lstStyle/>
          <a:p>
            <a:pPr>
              <a:defRPr/>
            </a:pPr>
            <a:r>
              <a:rPr lang="de-DE" sz="600" dirty="0">
                <a:solidFill>
                  <a:srgbClr val="FFFFFF"/>
                </a:solidFill>
                <a:latin typeface="Arial"/>
                <a:cs typeface="Arial" charset="0"/>
              </a:rPr>
              <a:t>IBM Cloud / © 2018 IBM Corporation</a:t>
            </a:r>
            <a:endParaRPr lang="en-US" sz="600" dirty="0">
              <a:solidFill>
                <a:srgbClr val="FFFFFF"/>
              </a:solidFill>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4" y="4942333"/>
            <a:ext cx="333477" cy="256173"/>
          </a:xfrm>
          <a:prstGeom prst="rect">
            <a:avLst/>
          </a:prstGeom>
        </p:spPr>
        <p:txBody>
          <a:bodyPr/>
          <a:lstStyle/>
          <a:p>
            <a:pPr algn="ctr">
              <a:defRPr/>
            </a:pPr>
            <a:fld id="{D0BE6F14-FF48-0F4F-A8AA-2E3F25371E4A}" type="slidenum">
              <a:rPr lang="en-US" sz="600">
                <a:solidFill>
                  <a:srgbClr val="FFFFFF"/>
                </a:solidFill>
                <a:latin typeface="Arial"/>
                <a:cs typeface="Arial" charset="0"/>
              </a:rPr>
              <a:pPr algn="ctr">
                <a:defRPr/>
              </a:pPr>
              <a:t>39</a:t>
            </a:fld>
            <a:endParaRPr lang="en-US" sz="600">
              <a:solidFill>
                <a:srgbClr val="FFFFFF"/>
              </a:solidFill>
              <a:latin typeface="Arial"/>
              <a:cs typeface="Arial" charset="0"/>
            </a:endParaRPr>
          </a:p>
        </p:txBody>
      </p:sp>
      <p:sp>
        <p:nvSpPr>
          <p:cNvPr id="51" name="Rectangle 50">
            <a:extLst>
              <a:ext uri="{FF2B5EF4-FFF2-40B4-BE49-F238E27FC236}">
                <a16:creationId xmlns:a16="http://schemas.microsoft.com/office/drawing/2014/main" id="{FC94D288-5986-D045-A75E-FAF3ACC715DE}"/>
              </a:ext>
            </a:extLst>
          </p:cNvPr>
          <p:cNvSpPr/>
          <p:nvPr/>
        </p:nvSpPr>
        <p:spPr>
          <a:xfrm>
            <a:off x="292212" y="3506000"/>
            <a:ext cx="837692" cy="9645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5" y="1926940"/>
            <a:ext cx="342070"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flipV="1">
            <a:off x="6896650" y="2692213"/>
            <a:ext cx="500910" cy="1887"/>
          </a:xfrm>
          <a:prstGeom prst="straightConnector1">
            <a:avLst/>
          </a:prstGeom>
          <a:noFill/>
          <a:ln w="28575" cap="flat" cmpd="sng" algn="ctr">
            <a:solidFill>
              <a:srgbClr val="F4AA00"/>
            </a:solidFill>
            <a:prstDash val="solid"/>
            <a:tailEnd type="arrow"/>
          </a:ln>
          <a:effectLst/>
        </p:spPr>
      </p:cxnSp>
      <p:cxnSp>
        <p:nvCxnSpPr>
          <p:cNvPr id="57" name="Straight Arrow Connector 56">
            <a:extLst>
              <a:ext uri="{FF2B5EF4-FFF2-40B4-BE49-F238E27FC236}">
                <a16:creationId xmlns:a16="http://schemas.microsoft.com/office/drawing/2014/main" id="{BE212F3D-C3F5-C244-824E-0294AE297A27}"/>
              </a:ext>
            </a:extLst>
          </p:cNvPr>
          <p:cNvCxnSpPr>
            <a:cxnSpLocks/>
          </p:cNvCxnSpPr>
          <p:nvPr/>
        </p:nvCxnSpPr>
        <p:spPr>
          <a:xfrm rot="16200000">
            <a:off x="8039446" y="2694101"/>
            <a:ext cx="342070" cy="0"/>
          </a:xfrm>
          <a:prstGeom prst="straightConnector1">
            <a:avLst/>
          </a:prstGeom>
          <a:noFill/>
          <a:ln w="28575" cap="flat" cmpd="sng" algn="ctr">
            <a:solidFill>
              <a:srgbClr val="F4AA00"/>
            </a:solidFill>
            <a:prstDash val="solid"/>
            <a:headEnd type="none" w="med" len="med"/>
            <a:tailEnd type="none" w="med" len="med"/>
          </a:ln>
          <a:effectLst/>
        </p:spPr>
      </p:cxnSp>
      <p:cxnSp>
        <p:nvCxnSpPr>
          <p:cNvPr id="240" name="Straight Arrow Connector 239">
            <a:extLst>
              <a:ext uri="{FF2B5EF4-FFF2-40B4-BE49-F238E27FC236}">
                <a16:creationId xmlns:a16="http://schemas.microsoft.com/office/drawing/2014/main" id="{569F8C4B-E3A9-FB49-A82A-A45A5208882C}"/>
              </a:ext>
            </a:extLst>
          </p:cNvPr>
          <p:cNvCxnSpPr>
            <a:cxnSpLocks/>
          </p:cNvCxnSpPr>
          <p:nvPr/>
        </p:nvCxnSpPr>
        <p:spPr>
          <a:xfrm flipV="1">
            <a:off x="2624128" y="2559762"/>
            <a:ext cx="500910" cy="1887"/>
          </a:xfrm>
          <a:prstGeom prst="straightConnector1">
            <a:avLst/>
          </a:prstGeom>
          <a:noFill/>
          <a:ln w="28575" cap="flat" cmpd="sng" algn="ctr">
            <a:solidFill>
              <a:srgbClr val="F4AA00"/>
            </a:solidFill>
            <a:prstDash val="solid"/>
            <a:tailEnd type="arrow"/>
          </a:ln>
          <a:effectLst/>
        </p:spPr>
      </p:cxnSp>
      <p:cxnSp>
        <p:nvCxnSpPr>
          <p:cNvPr id="14" name="Elbow Connector 13"/>
          <p:cNvCxnSpPr>
            <a:stCxn id="51" idx="3"/>
            <a:endCxn id="8" idx="2"/>
          </p:cNvCxnSpPr>
          <p:nvPr/>
        </p:nvCxnSpPr>
        <p:spPr>
          <a:xfrm flipV="1">
            <a:off x="1129904" y="3420932"/>
            <a:ext cx="1034094" cy="567347"/>
          </a:xfrm>
          <a:prstGeom prst="bentConnector2">
            <a:avLst/>
          </a:prstGeom>
          <a:noFill/>
          <a:ln w="28575" cap="flat" cmpd="sng" algn="ctr">
            <a:solidFill>
              <a:srgbClr val="F4AA00"/>
            </a:solidFill>
            <a:prstDash val="solid"/>
            <a:tailEnd type="arrow"/>
          </a:ln>
          <a:effectLst/>
        </p:spPr>
      </p:cxnSp>
      <p:pic>
        <p:nvPicPr>
          <p:cNvPr id="17" name="Picture 16"/>
          <p:cNvPicPr>
            <a:picLocks noChangeAspect="1"/>
          </p:cNvPicPr>
          <p:nvPr/>
        </p:nvPicPr>
        <p:blipFill>
          <a:blip r:embed="rId3"/>
          <a:stretch>
            <a:fillRect/>
          </a:stretch>
        </p:blipFill>
        <p:spPr>
          <a:xfrm>
            <a:off x="2716379" y="1345975"/>
            <a:ext cx="4670318" cy="2620231"/>
          </a:xfrm>
          <a:prstGeom prst="rect">
            <a:avLst/>
          </a:prstGeom>
        </p:spPr>
      </p:pic>
      <p:pic>
        <p:nvPicPr>
          <p:cNvPr id="31" name="Picture 30">
            <a:extLst>
              <a:ext uri="{FF2B5EF4-FFF2-40B4-BE49-F238E27FC236}">
                <a16:creationId xmlns:a16="http://schemas.microsoft.com/office/drawing/2014/main" id="{3E3F28B4-7831-5648-85B7-1195E01977C6}"/>
              </a:ext>
            </a:extLst>
          </p:cNvPr>
          <p:cNvPicPr>
            <a:picLocks noChangeAspect="1"/>
          </p:cNvPicPr>
          <p:nvPr/>
        </p:nvPicPr>
        <p:blipFill>
          <a:blip r:embed="rId4"/>
          <a:stretch>
            <a:fillRect/>
          </a:stretch>
        </p:blipFill>
        <p:spPr>
          <a:xfrm>
            <a:off x="4019330" y="251501"/>
            <a:ext cx="1105341" cy="55665"/>
          </a:xfrm>
          <a:prstGeom prst="rect">
            <a:avLst/>
          </a:prstGeom>
        </p:spPr>
      </p:pic>
      <p:sp>
        <p:nvSpPr>
          <p:cNvPr id="35"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dirty="0">
                <a:solidFill>
                  <a:schemeClr val="bg2"/>
                </a:solidFill>
                <a:latin typeface="IBM Plex Sans SemiBold" panose="020B0503050000000000" pitchFamily="34" charset="77"/>
              </a:rPr>
              <a:t>IBM Accelerates your Cloud Adoption Journey</a:t>
            </a:r>
          </a:p>
        </p:txBody>
      </p:sp>
    </p:spTree>
    <p:extLst>
      <p:ext uri="{BB962C8B-B14F-4D97-AF65-F5344CB8AC3E}">
        <p14:creationId xmlns:p14="http://schemas.microsoft.com/office/powerpoint/2010/main" val="320629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C337A1-B167-45F9-8ACE-FA90D865979A}"/>
              </a:ext>
            </a:extLst>
          </p:cNvPr>
          <p:cNvSpPr txBox="1"/>
          <p:nvPr/>
        </p:nvSpPr>
        <p:spPr>
          <a:xfrm>
            <a:off x="608081" y="944418"/>
            <a:ext cx="958860"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TODAY</a:t>
            </a:r>
          </a:p>
        </p:txBody>
      </p:sp>
      <p:sp>
        <p:nvSpPr>
          <p:cNvPr id="24" name="Rectangle 23">
            <a:extLst>
              <a:ext uri="{FF2B5EF4-FFF2-40B4-BE49-F238E27FC236}">
                <a16:creationId xmlns:a16="http://schemas.microsoft.com/office/drawing/2014/main" id="{131B889C-6746-4AB2-A09A-C88725020604}"/>
              </a:ext>
            </a:extLst>
          </p:cNvPr>
          <p:cNvSpPr/>
          <p:nvPr/>
        </p:nvSpPr>
        <p:spPr>
          <a:xfrm>
            <a:off x="292211" y="1676342"/>
            <a:ext cx="837692" cy="15837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1" y="2027676"/>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1"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6" y="2267204"/>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6" y="2506732"/>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6" y="2737060"/>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1" y="2969463"/>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907862" y="1676343"/>
            <a:ext cx="1107257" cy="240595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Analyze for</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Insights</a:t>
            </a:r>
          </a:p>
        </p:txBody>
      </p:sp>
      <p:sp>
        <p:nvSpPr>
          <p:cNvPr id="9" name="Rectangle 8">
            <a:extLst>
              <a:ext uri="{FF2B5EF4-FFF2-40B4-BE49-F238E27FC236}">
                <a16:creationId xmlns:a16="http://schemas.microsoft.com/office/drawing/2014/main" id="{8F3710BA-8FBD-479F-AA13-BED0BBC7E0ED}"/>
              </a:ext>
            </a:extLst>
          </p:cNvPr>
          <p:cNvSpPr/>
          <p:nvPr/>
        </p:nvSpPr>
        <p:spPr>
          <a:xfrm>
            <a:off x="3659724" y="16776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Rehost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a:t>
            </a:r>
            <a:r>
              <a:rPr lang="en-US" sz="1100" kern="0" noProof="0" dirty="0">
                <a:solidFill>
                  <a:srgbClr val="131046"/>
                </a:solidFill>
                <a:sym typeface="Helvetica"/>
              </a:rPr>
              <a:t>migrate</a:t>
            </a:r>
            <a:r>
              <a:rPr kumimoji="0" lang="en-US" sz="1100" b="0" i="0" u="none" strike="noStrike" kern="0" cap="none" spc="0" normalizeH="0" baseline="0" noProof="0" dirty="0">
                <a:ln>
                  <a:noFill/>
                </a:ln>
                <a:solidFill>
                  <a:srgbClr val="131046"/>
                </a:solidFill>
                <a:effectLst/>
                <a:uLnTx/>
                <a:uFillTx/>
                <a:sym typeface="Helvetica"/>
              </a:rPr>
              <a:t>)</a:t>
            </a:r>
          </a:p>
        </p:txBody>
      </p:sp>
      <p:sp>
        <p:nvSpPr>
          <p:cNvPr id="10" name="Rectangle 9">
            <a:extLst>
              <a:ext uri="{FF2B5EF4-FFF2-40B4-BE49-F238E27FC236}">
                <a16:creationId xmlns:a16="http://schemas.microsoft.com/office/drawing/2014/main" id="{0C8ECF69-826C-48C6-9F97-D92FFDB1C397}"/>
              </a:ext>
            </a:extLst>
          </p:cNvPr>
          <p:cNvSpPr/>
          <p:nvPr/>
        </p:nvSpPr>
        <p:spPr>
          <a:xfrm>
            <a:off x="6000656" y="1980295"/>
            <a:ext cx="832364"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Private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1" name="Rectangle 10">
            <a:extLst>
              <a:ext uri="{FF2B5EF4-FFF2-40B4-BE49-F238E27FC236}">
                <a16:creationId xmlns:a16="http://schemas.microsoft.com/office/drawing/2014/main" id="{23A522FE-27F1-4F85-A0E0-1BFB7944B30A}"/>
              </a:ext>
            </a:extLst>
          </p:cNvPr>
          <p:cNvSpPr/>
          <p:nvPr/>
        </p:nvSpPr>
        <p:spPr>
          <a:xfrm>
            <a:off x="7825059" y="1980680"/>
            <a:ext cx="870439"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Public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2" name="TextBox 11">
            <a:extLst>
              <a:ext uri="{FF2B5EF4-FFF2-40B4-BE49-F238E27FC236}">
                <a16:creationId xmlns:a16="http://schemas.microsoft.com/office/drawing/2014/main" id="{0964BFEE-AA99-4B7B-85B4-0229EBF733D8}"/>
              </a:ext>
            </a:extLst>
          </p:cNvPr>
          <p:cNvSpPr txBox="1"/>
          <p:nvPr/>
        </p:nvSpPr>
        <p:spPr>
          <a:xfrm>
            <a:off x="5850919" y="918768"/>
            <a:ext cx="1794633"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TRANSFORMED</a:t>
            </a:r>
          </a:p>
        </p:txBody>
      </p:sp>
      <p:sp>
        <p:nvSpPr>
          <p:cNvPr id="16" name="Rectangle 15">
            <a:extLst>
              <a:ext uri="{FF2B5EF4-FFF2-40B4-BE49-F238E27FC236}">
                <a16:creationId xmlns:a16="http://schemas.microsoft.com/office/drawing/2014/main" id="{4E7AEBD0-2F2C-4CBB-BEAF-808F364887F4}"/>
              </a:ext>
            </a:extLst>
          </p:cNvPr>
          <p:cNvSpPr/>
          <p:nvPr/>
        </p:nvSpPr>
        <p:spPr>
          <a:xfrm>
            <a:off x="5837627" y="1661415"/>
            <a:ext cx="3026274" cy="2175691"/>
          </a:xfrm>
          <a:prstGeom prst="rect">
            <a:avLst/>
          </a:prstGeom>
          <a:noFill/>
          <a:ln w="9525" cap="flat" cmpd="sng" algn="ctr">
            <a:solidFill>
              <a:schemeClr val="bg2"/>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E5E"/>
              </a:solidFill>
              <a:effectLst/>
              <a:uLnTx/>
              <a:uFillTx/>
              <a:sym typeface="Helvetica"/>
            </a:endParaRPr>
          </a:p>
        </p:txBody>
      </p:sp>
      <p:cxnSp>
        <p:nvCxnSpPr>
          <p:cNvPr id="18" name="Straight Connector 17">
            <a:extLst>
              <a:ext uri="{FF2B5EF4-FFF2-40B4-BE49-F238E27FC236}">
                <a16:creationId xmlns:a16="http://schemas.microsoft.com/office/drawing/2014/main" id="{6B4713E4-85EE-456C-8AA2-BEFFC3AFE012}"/>
              </a:ext>
            </a:extLst>
          </p:cNvPr>
          <p:cNvCxnSpPr/>
          <p:nvPr/>
        </p:nvCxnSpPr>
        <p:spPr>
          <a:xfrm flipH="1">
            <a:off x="7327392" y="2222793"/>
            <a:ext cx="1098" cy="732264"/>
          </a:xfrm>
          <a:prstGeom prst="line">
            <a:avLst/>
          </a:prstGeom>
          <a:noFill/>
          <a:ln w="12700" cap="flat" cmpd="sng" algn="ctr">
            <a:solidFill>
              <a:schemeClr val="bg2"/>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BF27A5A1-48DB-4015-B775-6B71A58DD268}"/>
              </a:ext>
            </a:extLst>
          </p:cNvPr>
          <p:cNvCxnSpPr>
            <a:cxnSpLocks/>
          </p:cNvCxnSpPr>
          <p:nvPr/>
        </p:nvCxnSpPr>
        <p:spPr>
          <a:xfrm>
            <a:off x="693074" y="1214111"/>
            <a:ext cx="6634318" cy="0"/>
          </a:xfrm>
          <a:prstGeom prst="line">
            <a:avLst/>
          </a:prstGeom>
          <a:noFill/>
          <a:ln w="28575" cap="flat" cmpd="sng" algn="ctr">
            <a:solidFill>
              <a:srgbClr val="F4AA00"/>
            </a:solidFill>
            <a:prstDash val="solid"/>
          </a:ln>
          <a:effectLst/>
        </p:spPr>
      </p:cxnSp>
      <p:cxnSp>
        <p:nvCxnSpPr>
          <p:cNvPr id="20" name="Straight Arrow Connector 19">
            <a:extLst>
              <a:ext uri="{FF2B5EF4-FFF2-40B4-BE49-F238E27FC236}">
                <a16:creationId xmlns:a16="http://schemas.microsoft.com/office/drawing/2014/main" id="{A4BC16F3-562B-421D-A8DE-6CE322556C30}"/>
              </a:ext>
            </a:extLst>
          </p:cNvPr>
          <p:cNvCxnSpPr>
            <a:cxnSpLocks/>
          </p:cNvCxnSpPr>
          <p:nvPr/>
        </p:nvCxnSpPr>
        <p:spPr>
          <a:xfrm>
            <a:off x="711056" y="1214111"/>
            <a:ext cx="0" cy="370747"/>
          </a:xfrm>
          <a:prstGeom prst="straightConnector1">
            <a:avLst/>
          </a:prstGeom>
          <a:noFill/>
          <a:ln w="28575" cap="flat" cmpd="sng" algn="ctr">
            <a:solidFill>
              <a:srgbClr val="F4AA00"/>
            </a:solidFill>
            <a:prstDash val="solid"/>
            <a:tailEnd type="arrow"/>
          </a:ln>
          <a:effectLst/>
        </p:spPr>
      </p:cxnSp>
      <p:sp>
        <p:nvSpPr>
          <p:cNvPr id="32" name="Rectangle 31">
            <a:extLst>
              <a:ext uri="{FF2B5EF4-FFF2-40B4-BE49-F238E27FC236}">
                <a16:creationId xmlns:a16="http://schemas.microsoft.com/office/drawing/2014/main" id="{22AE0404-982B-4FB5-94FD-3304943B6ED2}"/>
              </a:ext>
            </a:extLst>
          </p:cNvPr>
          <p:cNvSpPr/>
          <p:nvPr/>
        </p:nvSpPr>
        <p:spPr>
          <a:xfrm>
            <a:off x="382748" y="3883731"/>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err="1">
                <a:solidFill>
                  <a:srgbClr val="131046"/>
                </a:solidFill>
                <a:ea typeface="Helvetica Neue" charset="0"/>
                <a:cs typeface="Helvetica Neue" charset="0"/>
                <a:sym typeface="Helvetica"/>
              </a:rPr>
              <a:t>JBoss</a:t>
            </a:r>
            <a:endParaRPr lang="en-US" sz="1100" kern="0" dirty="0">
              <a:solidFill>
                <a:srgbClr val="131046"/>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8" y="3625310"/>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800" kern="0" dirty="0">
                <a:solidFill>
                  <a:srgbClr val="131046"/>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8" y="4141986"/>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a:solidFill>
                  <a:srgbClr val="131046"/>
                </a:solidFill>
                <a:ea typeface="Helvetica Neue" charset="0"/>
                <a:cs typeface="Helvetica Neue" charset="0"/>
                <a:sym typeface="Helvetica"/>
              </a:rPr>
              <a:t>---</a:t>
            </a:r>
          </a:p>
        </p:txBody>
      </p:sp>
      <p:sp>
        <p:nvSpPr>
          <p:cNvPr id="46" name="TextBox 45">
            <a:extLst>
              <a:ext uri="{FF2B5EF4-FFF2-40B4-BE49-F238E27FC236}">
                <a16:creationId xmlns:a16="http://schemas.microsoft.com/office/drawing/2014/main" id="{127727FA-9DF9-495B-931F-52A91FB12001}"/>
              </a:ext>
            </a:extLst>
          </p:cNvPr>
          <p:cNvSpPr txBox="1"/>
          <p:nvPr/>
        </p:nvSpPr>
        <p:spPr>
          <a:xfrm>
            <a:off x="2119401" y="922087"/>
            <a:ext cx="2968273" cy="276999"/>
          </a:xfrm>
          <a:prstGeom prst="rect">
            <a:avLst/>
          </a:prstGeom>
          <a:noFill/>
        </p:spPr>
        <p:txBody>
          <a:bodyPr wrap="square" rtlCol="0">
            <a:spAutoFit/>
          </a:bodyPr>
          <a:lstStyle/>
          <a:p>
            <a:pPr algn="ctr" defTabSz="685755" eaLnBrk="0" fontAlgn="base" hangingPunct="0">
              <a:spcBef>
                <a:spcPct val="0"/>
              </a:spcBef>
              <a:spcAft>
                <a:spcPct val="0"/>
              </a:spcAft>
            </a:pPr>
            <a:r>
              <a:rPr lang="en-US" sz="1200" b="1" i="1" kern="0" dirty="0">
                <a:solidFill>
                  <a:schemeClr val="bg2"/>
                </a:solidFill>
                <a:latin typeface="IBM Plex Sans SemiBold" panose="020B0503050000000000" pitchFamily="34" charset="77"/>
                <a:ea typeface="MS PGothic" panose="020B0600070205080204" pitchFamily="34" charset="-128"/>
                <a:sym typeface="Helvetica"/>
              </a:rPr>
              <a:t>Create – Connect - Optimize</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 Framework</a:t>
            </a:r>
          </a:p>
        </p:txBody>
      </p:sp>
      <p:sp>
        <p:nvSpPr>
          <p:cNvPr id="51" name="Rectangle 50">
            <a:extLst>
              <a:ext uri="{FF2B5EF4-FFF2-40B4-BE49-F238E27FC236}">
                <a16:creationId xmlns:a16="http://schemas.microsoft.com/office/drawing/2014/main" id="{FC94D288-5986-D045-A75E-FAF3ACC715DE}"/>
              </a:ext>
            </a:extLst>
          </p:cNvPr>
          <p:cNvSpPr/>
          <p:nvPr/>
        </p:nvSpPr>
        <p:spPr>
          <a:xfrm>
            <a:off x="292211" y="3505999"/>
            <a:ext cx="837692" cy="9645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cxnSp>
        <p:nvCxnSpPr>
          <p:cNvPr id="54" name="Straight Arrow Connector 53">
            <a:extLst>
              <a:ext uri="{FF2B5EF4-FFF2-40B4-BE49-F238E27FC236}">
                <a16:creationId xmlns:a16="http://schemas.microsoft.com/office/drawing/2014/main" id="{5EF50FD5-2395-EB4E-BD04-86E0FA77289C}"/>
              </a:ext>
            </a:extLst>
          </p:cNvPr>
          <p:cNvCxnSpPr>
            <a:cxnSpLocks/>
          </p:cNvCxnSpPr>
          <p:nvPr/>
        </p:nvCxnSpPr>
        <p:spPr>
          <a:xfrm>
            <a:off x="1241404" y="3699388"/>
            <a:ext cx="564579" cy="0"/>
          </a:xfrm>
          <a:prstGeom prst="straightConnector1">
            <a:avLst/>
          </a:prstGeom>
          <a:noFill/>
          <a:ln w="28575" cap="flat" cmpd="sng" algn="ctr">
            <a:solidFill>
              <a:srgbClr val="F4AA00"/>
            </a:solidFill>
            <a:prstDash val="solid"/>
            <a:tailEnd type="arrow"/>
          </a:ln>
          <a:effectLst/>
        </p:spPr>
      </p:cxn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4" y="1926940"/>
            <a:ext cx="564579" cy="0"/>
          </a:xfrm>
          <a:prstGeom prst="straightConnector1">
            <a:avLst/>
          </a:prstGeom>
          <a:noFill/>
          <a:ln w="28575" cap="flat" cmpd="sng" algn="ctr">
            <a:solidFill>
              <a:srgbClr val="F4AA00"/>
            </a:solidFill>
            <a:prstDash val="solid"/>
            <a:tailEnd type="arrow"/>
          </a:ln>
          <a:effectLst/>
        </p:spPr>
      </p:cxnSp>
      <p:sp>
        <p:nvSpPr>
          <p:cNvPr id="61" name="Rectangle 60">
            <a:extLst>
              <a:ext uri="{FF2B5EF4-FFF2-40B4-BE49-F238E27FC236}">
                <a16:creationId xmlns:a16="http://schemas.microsoft.com/office/drawing/2014/main" id="{7695D6FF-2DDC-1241-9C08-01CF8B2FE5DF}"/>
              </a:ext>
            </a:extLst>
          </p:cNvPr>
          <p:cNvSpPr/>
          <p:nvPr/>
        </p:nvSpPr>
        <p:spPr>
          <a:xfrm>
            <a:off x="3659724" y="257322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Replatform</a:t>
            </a:r>
          </a:p>
          <a:p>
            <a:pPr lvl="0" algn="ctr" defTabSz="685783">
              <a:defRPr/>
            </a:pPr>
            <a:r>
              <a:rPr lang="en-US" sz="1100" kern="0" dirty="0">
                <a:solidFill>
                  <a:srgbClr val="131046"/>
                </a:solidFill>
                <a:sym typeface="Helvetica"/>
              </a:rPr>
              <a:t>(augment)</a:t>
            </a:r>
            <a:endParaRPr kumimoji="0" lang="en-US" sz="1100" b="0" i="0" u="none" strike="noStrike" kern="0" cap="none" spc="0" normalizeH="0" baseline="0" noProof="0" dirty="0">
              <a:ln>
                <a:noFill/>
              </a:ln>
              <a:solidFill>
                <a:srgbClr val="131046"/>
              </a:solidFill>
              <a:effectLst/>
              <a:uLnTx/>
              <a:uFillTx/>
              <a:sym typeface="Helvetica"/>
            </a:endParaRPr>
          </a:p>
        </p:txBody>
      </p:sp>
      <p:sp>
        <p:nvSpPr>
          <p:cNvPr id="62" name="Rectangle 61">
            <a:extLst>
              <a:ext uri="{FF2B5EF4-FFF2-40B4-BE49-F238E27FC236}">
                <a16:creationId xmlns:a16="http://schemas.microsoft.com/office/drawing/2014/main" id="{26FEB36C-C4D2-1147-AF40-8E1F347FD145}"/>
              </a:ext>
            </a:extLst>
          </p:cNvPr>
          <p:cNvSpPr/>
          <p:nvPr/>
        </p:nvSpPr>
        <p:spPr>
          <a:xfrm>
            <a:off x="3659724" y="34687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Refactor </a:t>
            </a:r>
          </a:p>
          <a:p>
            <a:pPr lvl="0" algn="ctr" defTabSz="685783">
              <a:defRPr/>
            </a:pPr>
            <a:r>
              <a:rPr lang="en-US" sz="1100" kern="0" dirty="0">
                <a:solidFill>
                  <a:srgbClr val="131046"/>
                </a:solidFill>
                <a:sym typeface="Helvetica"/>
              </a:rPr>
              <a:t>(rewrite)</a:t>
            </a:r>
          </a:p>
        </p:txBody>
      </p:sp>
      <p:cxnSp>
        <p:nvCxnSpPr>
          <p:cNvPr id="64" name="Straight Arrow Connector 63">
            <a:extLst>
              <a:ext uri="{FF2B5EF4-FFF2-40B4-BE49-F238E27FC236}">
                <a16:creationId xmlns:a16="http://schemas.microsoft.com/office/drawing/2014/main" id="{EE952286-E733-B249-B5B8-B78DB1F2B2B2}"/>
              </a:ext>
            </a:extLst>
          </p:cNvPr>
          <p:cNvCxnSpPr>
            <a:cxnSpLocks/>
          </p:cNvCxnSpPr>
          <p:nvPr/>
        </p:nvCxnSpPr>
        <p:spPr>
          <a:xfrm>
            <a:off x="3114887" y="1926940"/>
            <a:ext cx="461633"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a:off x="5032228" y="1926940"/>
            <a:ext cx="681929" cy="0"/>
          </a:xfrm>
          <a:prstGeom prst="straightConnector1">
            <a:avLst/>
          </a:prstGeom>
          <a:noFill/>
          <a:ln w="28575" cap="flat" cmpd="sng" algn="ctr">
            <a:solidFill>
              <a:srgbClr val="F4AA00"/>
            </a:solidFill>
            <a:prstDash val="solid"/>
            <a:tailEnd type="arrow"/>
          </a:ln>
          <a:effectLst/>
        </p:spPr>
      </p:cxnSp>
      <p:cxnSp>
        <p:nvCxnSpPr>
          <p:cNvPr id="68" name="Straight Arrow Connector 67">
            <a:extLst>
              <a:ext uri="{FF2B5EF4-FFF2-40B4-BE49-F238E27FC236}">
                <a16:creationId xmlns:a16="http://schemas.microsoft.com/office/drawing/2014/main" id="{05D44F72-EC66-EF41-8591-77BC23D503FD}"/>
              </a:ext>
            </a:extLst>
          </p:cNvPr>
          <p:cNvCxnSpPr>
            <a:cxnSpLocks/>
          </p:cNvCxnSpPr>
          <p:nvPr/>
        </p:nvCxnSpPr>
        <p:spPr>
          <a:xfrm>
            <a:off x="4286342" y="2236500"/>
            <a:ext cx="0" cy="265522"/>
          </a:xfrm>
          <a:prstGeom prst="straightConnector1">
            <a:avLst/>
          </a:prstGeom>
          <a:noFill/>
          <a:ln w="28575" cap="flat" cmpd="sng" algn="ctr">
            <a:solidFill>
              <a:srgbClr val="F4AA00"/>
            </a:solidFill>
            <a:prstDash val="sysDot"/>
            <a:tailEnd type="arrow"/>
          </a:ln>
          <a:effectLst/>
        </p:spPr>
      </p:cxnSp>
      <p:cxnSp>
        <p:nvCxnSpPr>
          <p:cNvPr id="71" name="Straight Arrow Connector 70">
            <a:extLst>
              <a:ext uri="{FF2B5EF4-FFF2-40B4-BE49-F238E27FC236}">
                <a16:creationId xmlns:a16="http://schemas.microsoft.com/office/drawing/2014/main" id="{4D5C9598-D8CA-BE41-B6A2-00B3CF1B4F0D}"/>
              </a:ext>
            </a:extLst>
          </p:cNvPr>
          <p:cNvCxnSpPr>
            <a:cxnSpLocks/>
          </p:cNvCxnSpPr>
          <p:nvPr/>
        </p:nvCxnSpPr>
        <p:spPr>
          <a:xfrm>
            <a:off x="4286342" y="3132050"/>
            <a:ext cx="0" cy="265522"/>
          </a:xfrm>
          <a:prstGeom prst="straightConnector1">
            <a:avLst/>
          </a:prstGeom>
          <a:noFill/>
          <a:ln w="28575" cap="flat" cmpd="sng" algn="ctr">
            <a:solidFill>
              <a:srgbClr val="F4AA00"/>
            </a:solidFill>
            <a:prstDash val="sysDot"/>
            <a:tailEnd type="arrow"/>
          </a:ln>
          <a:effectLst/>
        </p:spPr>
      </p:cxnSp>
      <p:cxnSp>
        <p:nvCxnSpPr>
          <p:cNvPr id="73" name="Straight Arrow Connector 72">
            <a:extLst>
              <a:ext uri="{FF2B5EF4-FFF2-40B4-BE49-F238E27FC236}">
                <a16:creationId xmlns:a16="http://schemas.microsoft.com/office/drawing/2014/main" id="{129A477E-7C07-2A43-BDBD-DF492A26FECD}"/>
              </a:ext>
            </a:extLst>
          </p:cNvPr>
          <p:cNvCxnSpPr>
            <a:cxnSpLocks/>
          </p:cNvCxnSpPr>
          <p:nvPr/>
        </p:nvCxnSpPr>
        <p:spPr>
          <a:xfrm>
            <a:off x="5032228" y="2817118"/>
            <a:ext cx="681929" cy="0"/>
          </a:xfrm>
          <a:prstGeom prst="straightConnector1">
            <a:avLst/>
          </a:prstGeom>
          <a:noFill/>
          <a:ln w="28575" cap="flat" cmpd="sng" algn="ctr">
            <a:solidFill>
              <a:srgbClr val="F4AA00"/>
            </a:solidFill>
            <a:prstDash val="solid"/>
            <a:tailEnd type="arrow"/>
          </a:ln>
          <a:effectLst/>
        </p:spPr>
      </p:cxnSp>
      <p:cxnSp>
        <p:nvCxnSpPr>
          <p:cNvPr id="85" name="Straight Arrow Connector 84">
            <a:extLst>
              <a:ext uri="{FF2B5EF4-FFF2-40B4-BE49-F238E27FC236}">
                <a16:creationId xmlns:a16="http://schemas.microsoft.com/office/drawing/2014/main" id="{A9F2018C-88B3-9146-8120-1203EDE474FD}"/>
              </a:ext>
            </a:extLst>
          </p:cNvPr>
          <p:cNvCxnSpPr>
            <a:cxnSpLocks/>
          </p:cNvCxnSpPr>
          <p:nvPr/>
        </p:nvCxnSpPr>
        <p:spPr>
          <a:xfrm>
            <a:off x="7311692" y="1214111"/>
            <a:ext cx="0" cy="370747"/>
          </a:xfrm>
          <a:prstGeom prst="straightConnector1">
            <a:avLst/>
          </a:prstGeom>
          <a:noFill/>
          <a:ln w="28575" cap="flat" cmpd="sng" algn="ctr">
            <a:solidFill>
              <a:srgbClr val="F4AA00"/>
            </a:solidFill>
            <a:prstDash val="solid"/>
            <a:tailEnd type="arrow"/>
          </a:ln>
          <a:effectLst/>
        </p:spPr>
      </p:cxnSp>
      <p:cxnSp>
        <p:nvCxnSpPr>
          <p:cNvPr id="86" name="Straight Arrow Connector 85">
            <a:extLst>
              <a:ext uri="{FF2B5EF4-FFF2-40B4-BE49-F238E27FC236}">
                <a16:creationId xmlns:a16="http://schemas.microsoft.com/office/drawing/2014/main" id="{49EA21E8-593D-A144-B158-7992C78E29DE}"/>
              </a:ext>
            </a:extLst>
          </p:cNvPr>
          <p:cNvCxnSpPr>
            <a:cxnSpLocks/>
          </p:cNvCxnSpPr>
          <p:nvPr/>
        </p:nvCxnSpPr>
        <p:spPr>
          <a:xfrm>
            <a:off x="6981791" y="2588925"/>
            <a:ext cx="681929" cy="0"/>
          </a:xfrm>
          <a:prstGeom prst="straightConnector1">
            <a:avLst/>
          </a:prstGeom>
          <a:noFill/>
          <a:ln w="28575" cap="flat" cmpd="sng" algn="ctr">
            <a:solidFill>
              <a:srgbClr val="F4AA00"/>
            </a:solidFill>
            <a:prstDash val="solid"/>
            <a:headEnd type="arrow"/>
            <a:tailEnd type="arrow"/>
          </a:ln>
          <a:effectLst/>
        </p:spPr>
      </p:cxnSp>
      <p:sp>
        <p:nvSpPr>
          <p:cNvPr id="53" name="Rectangle 52">
            <a:extLst>
              <a:ext uri="{FF2B5EF4-FFF2-40B4-BE49-F238E27FC236}">
                <a16:creationId xmlns:a16="http://schemas.microsoft.com/office/drawing/2014/main" id="{6F98C4D7-E48D-1141-B0C9-079B553F03D2}"/>
              </a:ext>
            </a:extLst>
          </p:cNvPr>
          <p:cNvSpPr/>
          <p:nvPr/>
        </p:nvSpPr>
        <p:spPr>
          <a:xfrm>
            <a:off x="6095106" y="3200121"/>
            <a:ext cx="2511315" cy="305878"/>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100" b="1" kern="0" dirty="0">
                <a:solidFill>
                  <a:srgbClr val="131046"/>
                </a:solidFill>
                <a:latin typeface="IBM Plex Sans SemiBold" panose="020B0503050000000000" pitchFamily="34" charset="77"/>
                <a:sym typeface="Helvetica"/>
              </a:rPr>
              <a:t>Day 2 Operations &amp; Management</a:t>
            </a:r>
          </a:p>
        </p:txBody>
      </p:sp>
      <p:cxnSp>
        <p:nvCxnSpPr>
          <p:cNvPr id="49" name="Straight Arrow Connector 48">
            <a:extLst>
              <a:ext uri="{FF2B5EF4-FFF2-40B4-BE49-F238E27FC236}">
                <a16:creationId xmlns:a16="http://schemas.microsoft.com/office/drawing/2014/main" id="{129A477E-7C07-2A43-BDBD-DF492A26FECD}"/>
              </a:ext>
            </a:extLst>
          </p:cNvPr>
          <p:cNvCxnSpPr>
            <a:cxnSpLocks/>
          </p:cNvCxnSpPr>
          <p:nvPr/>
        </p:nvCxnSpPr>
        <p:spPr>
          <a:xfrm>
            <a:off x="5032228" y="3687167"/>
            <a:ext cx="681929" cy="0"/>
          </a:xfrm>
          <a:prstGeom prst="straightConnector1">
            <a:avLst/>
          </a:prstGeom>
          <a:noFill/>
          <a:ln w="28575" cap="flat" cmpd="sng" algn="ctr">
            <a:solidFill>
              <a:srgbClr val="F4AA00"/>
            </a:solidFill>
            <a:prstDash val="solid"/>
            <a:tailEnd type="arrow"/>
          </a:ln>
          <a:effectLst/>
        </p:spPr>
      </p:cxnSp>
      <p:cxnSp>
        <p:nvCxnSpPr>
          <p:cNvPr id="50" name="Straight Arrow Connector 49">
            <a:extLst>
              <a:ext uri="{FF2B5EF4-FFF2-40B4-BE49-F238E27FC236}">
                <a16:creationId xmlns:a16="http://schemas.microsoft.com/office/drawing/2014/main" id="{EE952286-E733-B249-B5B8-B78DB1F2B2B2}"/>
              </a:ext>
            </a:extLst>
          </p:cNvPr>
          <p:cNvCxnSpPr>
            <a:cxnSpLocks/>
          </p:cNvCxnSpPr>
          <p:nvPr/>
        </p:nvCxnSpPr>
        <p:spPr>
          <a:xfrm>
            <a:off x="3114887" y="2789362"/>
            <a:ext cx="461633" cy="0"/>
          </a:xfrm>
          <a:prstGeom prst="straightConnector1">
            <a:avLst/>
          </a:prstGeom>
          <a:noFill/>
          <a:ln w="28575" cap="flat" cmpd="sng" algn="ctr">
            <a:solidFill>
              <a:srgbClr val="F4AA00"/>
            </a:solidFill>
            <a:prstDash val="solid"/>
            <a:tailEnd type="arrow"/>
          </a:ln>
          <a:effectLst/>
        </p:spPr>
      </p:cxnSp>
      <p:cxnSp>
        <p:nvCxnSpPr>
          <p:cNvPr id="52" name="Straight Arrow Connector 51">
            <a:extLst>
              <a:ext uri="{FF2B5EF4-FFF2-40B4-BE49-F238E27FC236}">
                <a16:creationId xmlns:a16="http://schemas.microsoft.com/office/drawing/2014/main" id="{EE952286-E733-B249-B5B8-B78DB1F2B2B2}"/>
              </a:ext>
            </a:extLst>
          </p:cNvPr>
          <p:cNvCxnSpPr>
            <a:cxnSpLocks/>
          </p:cNvCxnSpPr>
          <p:nvPr/>
        </p:nvCxnSpPr>
        <p:spPr>
          <a:xfrm>
            <a:off x="3114887" y="3699388"/>
            <a:ext cx="461633" cy="0"/>
          </a:xfrm>
          <a:prstGeom prst="straightConnector1">
            <a:avLst/>
          </a:prstGeom>
          <a:noFill/>
          <a:ln w="28575" cap="flat" cmpd="sng" algn="ctr">
            <a:solidFill>
              <a:srgbClr val="F4AA00"/>
            </a:solidFill>
            <a:prstDash val="solid"/>
            <a:tailEnd type="arrow"/>
          </a:ln>
          <a:effectLst/>
        </p:spPr>
      </p:cxnSp>
      <p:pic>
        <p:nvPicPr>
          <p:cNvPr id="42" name="Picture 6" descr="mage result for dolly icon 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28491" y="1645758"/>
            <a:ext cx="306632" cy="30663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mage result for modernize icon 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544219" y="2561211"/>
            <a:ext cx="560544" cy="3232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duotone>
              <a:schemeClr val="accent5">
                <a:shade val="45000"/>
                <a:satMod val="135000"/>
              </a:schemeClr>
              <a:prstClr val="white"/>
            </a:duotone>
          </a:blip>
          <a:stretch>
            <a:fillRect/>
          </a:stretch>
        </p:blipFill>
        <p:spPr>
          <a:xfrm>
            <a:off x="4628491" y="3495241"/>
            <a:ext cx="309633" cy="181168"/>
          </a:xfrm>
          <a:prstGeom prst="rect">
            <a:avLst/>
          </a:prstGeom>
        </p:spPr>
      </p:pic>
    </p:spTree>
    <p:extLst>
      <p:ext uri="{BB962C8B-B14F-4D97-AF65-F5344CB8AC3E}">
        <p14:creationId xmlns:p14="http://schemas.microsoft.com/office/powerpoint/2010/main" val="488253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12">
            <a:extLst>
              <a:ext uri="{FF2B5EF4-FFF2-40B4-BE49-F238E27FC236}">
                <a16:creationId xmlns:a16="http://schemas.microsoft.com/office/drawing/2014/main" id="{40B89126-0FE4-420A-995A-8DD2A8AE6F4A}"/>
              </a:ext>
            </a:extLst>
          </p:cNvPr>
          <p:cNvSpPr txBox="1">
            <a:spLocks/>
          </p:cNvSpPr>
          <p:nvPr/>
        </p:nvSpPr>
        <p:spPr>
          <a:xfrm>
            <a:off x="6630875" y="3596883"/>
            <a:ext cx="2369232" cy="1004854"/>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38" name="Content Placeholder 12">
            <a:extLst>
              <a:ext uri="{FF2B5EF4-FFF2-40B4-BE49-F238E27FC236}">
                <a16:creationId xmlns:a16="http://schemas.microsoft.com/office/drawing/2014/main" id="{D82D4532-BB0D-4C97-BC02-05C7149288D7}"/>
              </a:ext>
            </a:extLst>
          </p:cNvPr>
          <p:cNvSpPr txBox="1">
            <a:spLocks/>
          </p:cNvSpPr>
          <p:nvPr/>
        </p:nvSpPr>
        <p:spPr>
          <a:xfrm>
            <a:off x="162544" y="835913"/>
            <a:ext cx="2470254" cy="227692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1100" dirty="0">
              <a:solidFill>
                <a:prstClr val="white"/>
              </a:solidFill>
              <a:latin typeface="Arial"/>
            </a:endParaRPr>
          </a:p>
        </p:txBody>
      </p:sp>
      <p:sp>
        <p:nvSpPr>
          <p:cNvPr id="3" name="Footer Placeholder 2">
            <a:extLst>
              <a:ext uri="{FF2B5EF4-FFF2-40B4-BE49-F238E27FC236}">
                <a16:creationId xmlns:a16="http://schemas.microsoft.com/office/drawing/2014/main" id="{B489A1E5-8312-48DC-B45C-0137722526A3}"/>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4" name="Slide Number Placeholder 3">
            <a:extLst>
              <a:ext uri="{FF2B5EF4-FFF2-40B4-BE49-F238E27FC236}">
                <a16:creationId xmlns:a16="http://schemas.microsoft.com/office/drawing/2014/main" id="{D4C596B1-9E83-4B1F-82CF-01DA3F207D9F}"/>
              </a:ext>
            </a:extLst>
          </p:cNvPr>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dirty="0">
              <a:ln>
                <a:noFill/>
              </a:ln>
              <a:effectLst/>
              <a:uLnTx/>
              <a:uFillTx/>
              <a:latin typeface="Arial"/>
              <a:cs typeface="Arial" charset="0"/>
            </a:endParaRPr>
          </a:p>
        </p:txBody>
      </p:sp>
      <p:grpSp>
        <p:nvGrpSpPr>
          <p:cNvPr id="5" name="Group 4">
            <a:extLst>
              <a:ext uri="{FF2B5EF4-FFF2-40B4-BE49-F238E27FC236}">
                <a16:creationId xmlns:a16="http://schemas.microsoft.com/office/drawing/2014/main" id="{0B5EECCD-935C-47E0-9895-B37330C15390}"/>
              </a:ext>
            </a:extLst>
          </p:cNvPr>
          <p:cNvGrpSpPr/>
          <p:nvPr/>
        </p:nvGrpSpPr>
        <p:grpSpPr>
          <a:xfrm>
            <a:off x="2733517" y="987745"/>
            <a:ext cx="3671213" cy="3546571"/>
            <a:chOff x="8125307" y="3460100"/>
            <a:chExt cx="9789901" cy="9457521"/>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B5B8DC25-B856-426B-8FD9-1A88D300B565}"/>
                </a:ext>
              </a:extLst>
            </p:cNvPr>
            <p:cNvGrpSpPr/>
            <p:nvPr/>
          </p:nvGrpSpPr>
          <p:grpSpPr>
            <a:xfrm>
              <a:off x="8125307" y="3460100"/>
              <a:ext cx="9789901" cy="9457521"/>
              <a:chOff x="8418481" y="3460101"/>
              <a:chExt cx="9789901" cy="9457521"/>
            </a:xfrm>
          </p:grpSpPr>
          <p:grpSp>
            <p:nvGrpSpPr>
              <p:cNvPr id="8" name="Group 7">
                <a:extLst>
                  <a:ext uri="{FF2B5EF4-FFF2-40B4-BE49-F238E27FC236}">
                    <a16:creationId xmlns:a16="http://schemas.microsoft.com/office/drawing/2014/main" id="{D0FEE5BC-400B-4DE7-B495-59A3D227A43F}"/>
                  </a:ext>
                </a:extLst>
              </p:cNvPr>
              <p:cNvGrpSpPr/>
              <p:nvPr/>
            </p:nvGrpSpPr>
            <p:grpSpPr>
              <a:xfrm>
                <a:off x="8418481" y="9235385"/>
                <a:ext cx="9789901" cy="3682237"/>
                <a:chOff x="8418481" y="9235385"/>
                <a:chExt cx="9789901" cy="3682237"/>
              </a:xfrm>
            </p:grpSpPr>
            <p:sp>
              <p:nvSpPr>
                <p:cNvPr id="16" name="Shape">
                  <a:extLst>
                    <a:ext uri="{FF2B5EF4-FFF2-40B4-BE49-F238E27FC236}">
                      <a16:creationId xmlns:a16="http://schemas.microsoft.com/office/drawing/2014/main" id="{373522CD-8FC9-4F8A-94AD-C143EA58E718}"/>
                    </a:ext>
                  </a:extLst>
                </p:cNvPr>
                <p:cNvSpPr>
                  <a:spLocks noChangeAspect="1"/>
                </p:cNvSpPr>
                <p:nvPr/>
              </p:nvSpPr>
              <p:spPr>
                <a:xfrm rot="19800000">
                  <a:off x="8418481"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7" name="Shape">
                  <a:extLst>
                    <a:ext uri="{FF2B5EF4-FFF2-40B4-BE49-F238E27FC236}">
                      <a16:creationId xmlns:a16="http://schemas.microsoft.com/office/drawing/2014/main" id="{2D736CA4-BEFA-45CC-A14F-95754A6B96D6}"/>
                    </a:ext>
                  </a:extLst>
                </p:cNvPr>
                <p:cNvSpPr>
                  <a:spLocks noChangeAspect="1"/>
                </p:cNvSpPr>
                <p:nvPr/>
              </p:nvSpPr>
              <p:spPr>
                <a:xfrm rot="19800000">
                  <a:off x="10166142"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8" name="Shape">
                  <a:extLst>
                    <a:ext uri="{FF2B5EF4-FFF2-40B4-BE49-F238E27FC236}">
                      <a16:creationId xmlns:a16="http://schemas.microsoft.com/office/drawing/2014/main" id="{F63FE4E5-0902-476A-9A00-B0FE9574A64E}"/>
                    </a:ext>
                  </a:extLst>
                </p:cNvPr>
                <p:cNvSpPr>
                  <a:spLocks noChangeAspect="1"/>
                </p:cNvSpPr>
                <p:nvPr/>
              </p:nvSpPr>
              <p:spPr>
                <a:xfrm rot="19800000">
                  <a:off x="11647504"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9" name="Shape">
                  <a:extLst>
                    <a:ext uri="{FF2B5EF4-FFF2-40B4-BE49-F238E27FC236}">
                      <a16:creationId xmlns:a16="http://schemas.microsoft.com/office/drawing/2014/main" id="{A472A325-B10D-44B5-A76F-1395A02267B7}"/>
                    </a:ext>
                  </a:extLst>
                </p:cNvPr>
                <p:cNvSpPr>
                  <a:spLocks noChangeAspect="1"/>
                </p:cNvSpPr>
                <p:nvPr/>
              </p:nvSpPr>
              <p:spPr>
                <a:xfrm rot="19800000">
                  <a:off x="13405214" y="9260022"/>
                  <a:ext cx="3167576"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0" name="Shape">
                  <a:extLst>
                    <a:ext uri="{FF2B5EF4-FFF2-40B4-BE49-F238E27FC236}">
                      <a16:creationId xmlns:a16="http://schemas.microsoft.com/office/drawing/2014/main" id="{C83127E0-6A90-42EE-B3F1-3EE4C7479419}"/>
                    </a:ext>
                  </a:extLst>
                </p:cNvPr>
                <p:cNvSpPr>
                  <a:spLocks noChangeAspect="1"/>
                </p:cNvSpPr>
                <p:nvPr/>
              </p:nvSpPr>
              <p:spPr>
                <a:xfrm rot="19800000">
                  <a:off x="15040807"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9" name="Shape">
                <a:extLst>
                  <a:ext uri="{FF2B5EF4-FFF2-40B4-BE49-F238E27FC236}">
                    <a16:creationId xmlns:a16="http://schemas.microsoft.com/office/drawing/2014/main" id="{13482F6F-35BF-4544-8303-12DAD999A423}"/>
                  </a:ext>
                </a:extLst>
              </p:cNvPr>
              <p:cNvSpPr>
                <a:spLocks noChangeAspect="1"/>
              </p:cNvSpPr>
              <p:nvPr/>
            </p:nvSpPr>
            <p:spPr>
              <a:xfrm rot="19800000">
                <a:off x="9201430"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0" name="Shape">
                <a:extLst>
                  <a:ext uri="{FF2B5EF4-FFF2-40B4-BE49-F238E27FC236}">
                    <a16:creationId xmlns:a16="http://schemas.microsoft.com/office/drawing/2014/main" id="{E05A577B-DC0D-4539-8B22-77C02A17AE13}"/>
                  </a:ext>
                </a:extLst>
              </p:cNvPr>
              <p:cNvSpPr>
                <a:spLocks noChangeAspect="1"/>
              </p:cNvSpPr>
              <p:nvPr/>
            </p:nvSpPr>
            <p:spPr>
              <a:xfrm rot="19800000">
                <a:off x="10065645"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1" name="Shape">
                <a:extLst>
                  <a:ext uri="{FF2B5EF4-FFF2-40B4-BE49-F238E27FC236}">
                    <a16:creationId xmlns:a16="http://schemas.microsoft.com/office/drawing/2014/main" id="{FA7AF93C-59F8-41AE-B1C1-8929D59FA272}"/>
                  </a:ext>
                </a:extLst>
              </p:cNvPr>
              <p:cNvSpPr>
                <a:spLocks noChangeAspect="1"/>
              </p:cNvSpPr>
              <p:nvPr/>
            </p:nvSpPr>
            <p:spPr>
              <a:xfrm rot="19800000">
                <a:off x="14256007"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2" name="Shape">
                <a:extLst>
                  <a:ext uri="{FF2B5EF4-FFF2-40B4-BE49-F238E27FC236}">
                    <a16:creationId xmlns:a16="http://schemas.microsoft.com/office/drawing/2014/main" id="{A30B1E30-6F6D-4494-8EAC-897D077B692A}"/>
                  </a:ext>
                </a:extLst>
              </p:cNvPr>
              <p:cNvSpPr>
                <a:spLocks noChangeAspect="1"/>
              </p:cNvSpPr>
              <p:nvPr/>
            </p:nvSpPr>
            <p:spPr>
              <a:xfrm rot="19800000">
                <a:off x="11710243" y="3460101"/>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3" name="Shape">
                <a:extLst>
                  <a:ext uri="{FF2B5EF4-FFF2-40B4-BE49-F238E27FC236}">
                    <a16:creationId xmlns:a16="http://schemas.microsoft.com/office/drawing/2014/main" id="{1C4B55CF-0041-4CB5-85D5-DCE80CD7E756}"/>
                  </a:ext>
                </a:extLst>
              </p:cNvPr>
              <p:cNvSpPr>
                <a:spLocks noChangeAspect="1"/>
              </p:cNvSpPr>
              <p:nvPr/>
            </p:nvSpPr>
            <p:spPr>
              <a:xfrm rot="19800000">
                <a:off x="13383818"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4" name="Shape">
                <a:extLst>
                  <a:ext uri="{FF2B5EF4-FFF2-40B4-BE49-F238E27FC236}">
                    <a16:creationId xmlns:a16="http://schemas.microsoft.com/office/drawing/2014/main" id="{48789DBF-2E24-4427-85A9-1B010D8CC133}"/>
                  </a:ext>
                </a:extLst>
              </p:cNvPr>
              <p:cNvSpPr>
                <a:spLocks noChangeAspect="1"/>
              </p:cNvSpPr>
              <p:nvPr/>
            </p:nvSpPr>
            <p:spPr>
              <a:xfrm rot="19800000">
                <a:off x="12558507"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5" name="Shape">
                <a:extLst>
                  <a:ext uri="{FF2B5EF4-FFF2-40B4-BE49-F238E27FC236}">
                    <a16:creationId xmlns:a16="http://schemas.microsoft.com/office/drawing/2014/main" id="{82A24F0A-1814-4D21-A073-10062561C979}"/>
                  </a:ext>
                </a:extLst>
              </p:cNvPr>
              <p:cNvSpPr>
                <a:spLocks noChangeAspect="1"/>
              </p:cNvSpPr>
              <p:nvPr/>
            </p:nvSpPr>
            <p:spPr>
              <a:xfrm rot="19800000">
                <a:off x="10869602"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7" name="Shape">
              <a:extLst>
                <a:ext uri="{FF2B5EF4-FFF2-40B4-BE49-F238E27FC236}">
                  <a16:creationId xmlns:a16="http://schemas.microsoft.com/office/drawing/2014/main" id="{30EDD545-B373-464E-95BA-D58B8BB79F1D}"/>
                </a:ext>
              </a:extLst>
            </p:cNvPr>
            <p:cNvSpPr>
              <a:spLocks noChangeAspect="1"/>
            </p:cNvSpPr>
            <p:nvPr/>
          </p:nvSpPr>
          <p:spPr>
            <a:xfrm rot="19800000">
              <a:off x="11487431" y="7496670"/>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21" name="Oval 20">
            <a:extLst>
              <a:ext uri="{FF2B5EF4-FFF2-40B4-BE49-F238E27FC236}">
                <a16:creationId xmlns:a16="http://schemas.microsoft.com/office/drawing/2014/main" id="{AF917FBA-3C76-4B9B-A10A-23D30EFD77EF}"/>
              </a:ext>
            </a:extLst>
          </p:cNvPr>
          <p:cNvSpPr>
            <a:spLocks/>
          </p:cNvSpPr>
          <p:nvPr/>
        </p:nvSpPr>
        <p:spPr>
          <a:xfrm>
            <a:off x="3808597" y="2305616"/>
            <a:ext cx="1586974" cy="1156245"/>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49225" cap="flat">
            <a:solidFill>
              <a:srgbClr val="FFFFFF"/>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endParaRPr lang="en-US" sz="938" dirty="0">
              <a:solidFill>
                <a:srgbClr val="53585F"/>
              </a:solidFill>
              <a:sym typeface="Helvetica"/>
            </a:endParaRPr>
          </a:p>
        </p:txBody>
      </p:sp>
      <p:grpSp>
        <p:nvGrpSpPr>
          <p:cNvPr id="22" name="Group 21">
            <a:extLst>
              <a:ext uri="{FF2B5EF4-FFF2-40B4-BE49-F238E27FC236}">
                <a16:creationId xmlns:a16="http://schemas.microsoft.com/office/drawing/2014/main" id="{FDE52268-155A-45B9-AB6F-16D410783B4C}"/>
              </a:ext>
            </a:extLst>
          </p:cNvPr>
          <p:cNvGrpSpPr/>
          <p:nvPr/>
        </p:nvGrpSpPr>
        <p:grpSpPr>
          <a:xfrm>
            <a:off x="3016110" y="1198675"/>
            <a:ext cx="3167530" cy="3099967"/>
            <a:chOff x="8072016" y="4448547"/>
            <a:chExt cx="8446747" cy="8266578"/>
          </a:xfrm>
        </p:grpSpPr>
        <p:grpSp>
          <p:nvGrpSpPr>
            <p:cNvPr id="23" name="Group 22">
              <a:extLst>
                <a:ext uri="{FF2B5EF4-FFF2-40B4-BE49-F238E27FC236}">
                  <a16:creationId xmlns:a16="http://schemas.microsoft.com/office/drawing/2014/main" id="{EE32E708-E387-4EC8-80CA-030F76A67220}"/>
                </a:ext>
              </a:extLst>
            </p:cNvPr>
            <p:cNvGrpSpPr/>
            <p:nvPr/>
          </p:nvGrpSpPr>
          <p:grpSpPr>
            <a:xfrm>
              <a:off x="10851593" y="4448547"/>
              <a:ext cx="2945964" cy="3162637"/>
              <a:chOff x="11305704" y="6129410"/>
              <a:chExt cx="2945964" cy="3162637"/>
            </a:xfrm>
            <a:effectLst>
              <a:outerShdw blurRad="50800" dist="38100" dir="2700000" algn="tl" rotWithShape="0">
                <a:prstClr val="black">
                  <a:alpha val="40000"/>
                </a:prstClr>
              </a:outerShdw>
            </a:effectLst>
          </p:grpSpPr>
          <p:sp>
            <p:nvSpPr>
              <p:cNvPr id="30" name="Shape">
                <a:extLst>
                  <a:ext uri="{FF2B5EF4-FFF2-40B4-BE49-F238E27FC236}">
                    <a16:creationId xmlns:a16="http://schemas.microsoft.com/office/drawing/2014/main" id="{7CA60D6F-BC9D-4AB0-A58C-F9786BE675BE}"/>
                  </a:ext>
                </a:extLst>
              </p:cNvPr>
              <p:cNvSpPr/>
              <p:nvPr/>
            </p:nvSpPr>
            <p:spPr>
              <a:xfrm rot="19800000">
                <a:off x="11305704" y="612941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31" name="Analytics  Cloud Workshop">
                <a:extLst>
                  <a:ext uri="{FF2B5EF4-FFF2-40B4-BE49-F238E27FC236}">
                    <a16:creationId xmlns:a16="http://schemas.microsoft.com/office/drawing/2014/main" id="{F429DCDD-D4DE-4F21-9FE9-40359F865B1C}"/>
                  </a:ext>
                </a:extLst>
              </p:cNvPr>
              <p:cNvSpPr/>
              <p:nvPr/>
            </p:nvSpPr>
            <p:spPr>
              <a:xfrm>
                <a:off x="11309480" y="6834685"/>
                <a:ext cx="2942188" cy="13952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Discover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Assess</a:t>
                </a:r>
                <a:endParaRPr sz="1050" dirty="0">
                  <a:latin typeface="IBM Plex Sans" panose="020B0503050000000000" pitchFamily="34" charset="0"/>
                </a:endParaRPr>
              </a:p>
            </p:txBody>
          </p:sp>
        </p:grpSp>
        <p:grpSp>
          <p:nvGrpSpPr>
            <p:cNvPr id="24" name="Group 23">
              <a:extLst>
                <a:ext uri="{FF2B5EF4-FFF2-40B4-BE49-F238E27FC236}">
                  <a16:creationId xmlns:a16="http://schemas.microsoft.com/office/drawing/2014/main" id="{DECDA356-5BAB-423D-8F45-DFF92F50C95B}"/>
                </a:ext>
              </a:extLst>
            </p:cNvPr>
            <p:cNvGrpSpPr/>
            <p:nvPr/>
          </p:nvGrpSpPr>
          <p:grpSpPr>
            <a:xfrm>
              <a:off x="8072016" y="9512840"/>
              <a:ext cx="3314446" cy="3162637"/>
              <a:chOff x="11554601" y="-882730"/>
              <a:chExt cx="3314446" cy="3162637"/>
            </a:xfrm>
            <a:effectLst>
              <a:outerShdw blurRad="50800" dist="38100" dir="2700000" algn="tl" rotWithShape="0">
                <a:prstClr val="black">
                  <a:alpha val="40000"/>
                </a:prstClr>
              </a:outerShdw>
            </a:effectLst>
          </p:grpSpPr>
          <p:sp>
            <p:nvSpPr>
              <p:cNvPr id="28" name="Shape">
                <a:extLst>
                  <a:ext uri="{FF2B5EF4-FFF2-40B4-BE49-F238E27FC236}">
                    <a16:creationId xmlns:a16="http://schemas.microsoft.com/office/drawing/2014/main" id="{EB7B1E86-6567-42E9-A56F-3E555A402B06}"/>
                  </a:ext>
                </a:extLst>
              </p:cNvPr>
              <p:cNvSpPr/>
              <p:nvPr/>
            </p:nvSpPr>
            <p:spPr>
              <a:xfrm rot="19800000">
                <a:off x="11782593" y="-88273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9" name="Analytics  Cloud Workshop">
                <a:extLst>
                  <a:ext uri="{FF2B5EF4-FFF2-40B4-BE49-F238E27FC236}">
                    <a16:creationId xmlns:a16="http://schemas.microsoft.com/office/drawing/2014/main" id="{867840E0-3CE6-486D-AD3E-412899BC2ACA}"/>
                  </a:ext>
                </a:extLst>
              </p:cNvPr>
              <p:cNvSpPr/>
              <p:nvPr/>
            </p:nvSpPr>
            <p:spPr>
              <a:xfrm>
                <a:off x="11554601" y="-171381"/>
                <a:ext cx="3314446" cy="13952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Modernize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Operationalize</a:t>
                </a:r>
                <a:endParaRPr sz="1050" dirty="0">
                  <a:latin typeface="IBM Plex Sans" panose="020B0503050000000000" pitchFamily="34" charset="0"/>
                </a:endParaRPr>
              </a:p>
            </p:txBody>
          </p:sp>
        </p:grpSp>
        <p:grpSp>
          <p:nvGrpSpPr>
            <p:cNvPr id="25" name="Group 24">
              <a:extLst>
                <a:ext uri="{FF2B5EF4-FFF2-40B4-BE49-F238E27FC236}">
                  <a16:creationId xmlns:a16="http://schemas.microsoft.com/office/drawing/2014/main" id="{32CF7E9D-353E-45B8-B149-9E9B625C36A8}"/>
                </a:ext>
              </a:extLst>
            </p:cNvPr>
            <p:cNvGrpSpPr/>
            <p:nvPr/>
          </p:nvGrpSpPr>
          <p:grpSpPr>
            <a:xfrm>
              <a:off x="13206551" y="9552488"/>
              <a:ext cx="3312212" cy="3162637"/>
              <a:chOff x="17867040" y="-843080"/>
              <a:chExt cx="3312212" cy="3162637"/>
            </a:xfrm>
            <a:effectLst>
              <a:outerShdw blurRad="50800" dist="38100" dir="2700000" algn="tl" rotWithShape="0">
                <a:prstClr val="black">
                  <a:alpha val="40000"/>
                </a:prstClr>
              </a:outerShdw>
            </a:effectLst>
          </p:grpSpPr>
          <p:sp>
            <p:nvSpPr>
              <p:cNvPr id="26" name="Shape">
                <a:extLst>
                  <a:ext uri="{FF2B5EF4-FFF2-40B4-BE49-F238E27FC236}">
                    <a16:creationId xmlns:a16="http://schemas.microsoft.com/office/drawing/2014/main" id="{A0F924F4-D256-49A4-968A-D6EAD90DBBF3}"/>
                  </a:ext>
                </a:extLst>
              </p:cNvPr>
              <p:cNvSpPr/>
              <p:nvPr/>
            </p:nvSpPr>
            <p:spPr>
              <a:xfrm rot="19800000">
                <a:off x="18132307" y="-84308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7" name="Analytics  Cloud Workshop">
                <a:extLst>
                  <a:ext uri="{FF2B5EF4-FFF2-40B4-BE49-F238E27FC236}">
                    <a16:creationId xmlns:a16="http://schemas.microsoft.com/office/drawing/2014/main" id="{5CD3B90C-51E0-4439-B989-45CD0D64B279}"/>
                  </a:ext>
                </a:extLst>
              </p:cNvPr>
              <p:cNvSpPr/>
              <p:nvPr/>
            </p:nvSpPr>
            <p:spPr>
              <a:xfrm>
                <a:off x="17867040" y="-18861"/>
                <a:ext cx="3312212" cy="139525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Competency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Deep Skills</a:t>
                </a:r>
                <a:endParaRPr sz="1050" dirty="0">
                  <a:latin typeface="IBM Plex Sans" panose="020B0503050000000000" pitchFamily="34" charset="0"/>
                </a:endParaRPr>
              </a:p>
            </p:txBody>
          </p:sp>
        </p:grpSp>
      </p:grpSp>
      <p:sp>
        <p:nvSpPr>
          <p:cNvPr id="32" name="1 - 2  Days">
            <a:extLst>
              <a:ext uri="{FF2B5EF4-FFF2-40B4-BE49-F238E27FC236}">
                <a16:creationId xmlns:a16="http://schemas.microsoft.com/office/drawing/2014/main" id="{2475F6FC-6F89-4059-BF4B-A92BE1295CE7}"/>
              </a:ext>
            </a:extLst>
          </p:cNvPr>
          <p:cNvSpPr/>
          <p:nvPr/>
        </p:nvSpPr>
        <p:spPr>
          <a:xfrm>
            <a:off x="3968714" y="2605123"/>
            <a:ext cx="1308564" cy="469359"/>
          </a:xfrm>
          <a:prstGeom prst="rect">
            <a:avLst/>
          </a:prstGeom>
          <a:ln w="12700">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lvl1pPr marR="57150" indent="57150" algn="ctr" defTabSz="2438225">
              <a:defRPr sz="2200">
                <a:uFill>
                  <a:solidFill>
                    <a:srgbClr val="000000"/>
                  </a:solidFill>
                </a:uFill>
                <a:latin typeface="Helvetica Neue"/>
                <a:ea typeface="Helvetica Neue"/>
                <a:cs typeface="Helvetica Neue"/>
                <a:sym typeface="Helvetica Neue"/>
              </a:defRPr>
            </a:lvl1pPr>
          </a:lstStyle>
          <a:p>
            <a:r>
              <a:rPr lang="en-US" sz="1400" b="1" dirty="0">
                <a:solidFill>
                  <a:srgbClr val="131046"/>
                </a:solidFill>
                <a:latin typeface="IBM Plex Sans" panose="020B0503050000000000" pitchFamily="34" charset="0"/>
              </a:rPr>
              <a:t>Application </a:t>
            </a:r>
            <a:br>
              <a:rPr lang="en-US" sz="1400" b="1" dirty="0">
                <a:solidFill>
                  <a:srgbClr val="131046"/>
                </a:solidFill>
                <a:latin typeface="IBM Plex Sans" panose="020B0503050000000000" pitchFamily="34" charset="0"/>
              </a:rPr>
            </a:br>
            <a:r>
              <a:rPr lang="en-US" sz="1400" b="1" dirty="0">
                <a:solidFill>
                  <a:srgbClr val="131046"/>
                </a:solidFill>
                <a:latin typeface="IBM Plex Sans" panose="020B0503050000000000" pitchFamily="34" charset="0"/>
              </a:rPr>
              <a:t>Modernization</a:t>
            </a:r>
            <a:endParaRPr sz="1400" b="1" dirty="0">
              <a:solidFill>
                <a:srgbClr val="131046"/>
              </a:solidFill>
              <a:latin typeface="IBM Plex Sans" panose="020B0503050000000000" pitchFamily="34" charset="0"/>
            </a:endParaRPr>
          </a:p>
        </p:txBody>
      </p:sp>
      <p:sp>
        <p:nvSpPr>
          <p:cNvPr id="34" name="Come in with: blah, blah  What you get: Team enablement on basic principles of…  Alignment around select use case and hypothesis.">
            <a:extLst>
              <a:ext uri="{FF2B5EF4-FFF2-40B4-BE49-F238E27FC236}">
                <a16:creationId xmlns:a16="http://schemas.microsoft.com/office/drawing/2014/main" id="{B56D8D80-06DE-43A8-9C69-C4689545104A}"/>
              </a:ext>
            </a:extLst>
          </p:cNvPr>
          <p:cNvSpPr/>
          <p:nvPr/>
        </p:nvSpPr>
        <p:spPr>
          <a:xfrm>
            <a:off x="270864" y="3273355"/>
            <a:ext cx="2344803" cy="984879"/>
          </a:xfrm>
          <a:prstGeom prst="rect">
            <a:avLst/>
          </a:prstGeom>
          <a:noFill/>
          <a:ln w="12700">
            <a:miter lim="400000"/>
          </a:ln>
          <a:extLst>
            <a:ext uri="{C572A759-6A51-4108-AA02-DFA0A04FC94B}">
              <ma14:wrappingTextBoxFlag xmlns:ma14="http://schemas.microsoft.com/office/mac/drawingml/2011/main" xmlns="" val="1"/>
            </a:ext>
          </a:extLst>
        </p:spPr>
        <p:txBody>
          <a:bodyPr wrap="square" lIns="45717" tIns="45717" rIns="45717" bIns="45717">
            <a:spAutoFit/>
          </a:bodyPr>
          <a:lstStyle/>
          <a:p>
            <a:pPr marR="21431" defTabSz="914334">
              <a:defRPr sz="2000" b="1">
                <a:uFill>
                  <a:solidFill>
                    <a:srgbClr val="000000"/>
                  </a:solidFill>
                </a:uFill>
                <a:latin typeface="Helvetica Neue"/>
                <a:ea typeface="Helvetica Neue"/>
                <a:cs typeface="Helvetica Neue"/>
                <a:sym typeface="Helvetica Neue"/>
              </a:defRPr>
            </a:pPr>
            <a:r>
              <a:rPr lang="en-US" sz="1000" dirty="0">
                <a:solidFill>
                  <a:srgbClr val="F4AA00"/>
                </a:solidFill>
                <a:latin typeface="IBM Plex Sans SemiBold" panose="020B0703050000000000" pitchFamily="34" charset="0"/>
              </a:rPr>
              <a:t>You get:  </a:t>
            </a:r>
          </a:p>
          <a:p>
            <a:r>
              <a:rPr lang="en-US" sz="800" dirty="0">
                <a:solidFill>
                  <a:schemeClr val="bg2"/>
                </a:solidFill>
                <a:uFill>
                  <a:solidFill>
                    <a:srgbClr val="000000"/>
                  </a:solidFill>
                </a:uFill>
                <a:latin typeface="IBM Plex Sans Light" panose="020B0403050000000000" pitchFamily="34" charset="0"/>
                <a:ea typeface="Helvetica Neue"/>
                <a:cs typeface="Helvetica Neue"/>
              </a:rPr>
              <a:t>IBM Cloud Private (ICP ) + DevOps toolchain setup in non-prod environment with</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dirty="0">
                <a:solidFill>
                  <a:schemeClr val="bg2"/>
                </a:solidFill>
                <a:uFill>
                  <a:solidFill>
                    <a:srgbClr val="000000"/>
                  </a:solidFill>
                </a:uFill>
                <a:latin typeface="IBM Plex Sans Light" panose="020B0403050000000000" pitchFamily="34" charset="0"/>
                <a:ea typeface="Helvetica Neue"/>
                <a:cs typeface="Helvetica Neue"/>
              </a:rPr>
              <a:t>Minimum Viable Product for migrating  containerized apps to ICP</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 may include some re-factoring and/or </a:t>
            </a:r>
            <a:br>
              <a:rPr lang="en-US" sz="800" i="1"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re-platforming ).</a:t>
            </a:r>
          </a:p>
        </p:txBody>
      </p:sp>
      <p:sp>
        <p:nvSpPr>
          <p:cNvPr id="35" name="Come in with: blah, blah  What you get: Team enablement on basic principles of…  Alignment around select use case and hypothesis.">
            <a:extLst>
              <a:ext uri="{FF2B5EF4-FFF2-40B4-BE49-F238E27FC236}">
                <a16:creationId xmlns:a16="http://schemas.microsoft.com/office/drawing/2014/main" id="{57E23BB7-36D2-48A7-8AFC-93C2B66E2A61}"/>
              </a:ext>
            </a:extLst>
          </p:cNvPr>
          <p:cNvSpPr/>
          <p:nvPr/>
        </p:nvSpPr>
        <p:spPr>
          <a:xfrm>
            <a:off x="244478" y="887350"/>
            <a:ext cx="2302363" cy="2723817"/>
          </a:xfrm>
          <a:prstGeom prst="rect">
            <a:avLst/>
          </a:prstGeom>
          <a:ln w="12700">
            <a:miter lim="400000"/>
          </a:ln>
          <a:extLst>
            <a:ext uri="{C572A759-6A51-4108-AA02-DFA0A04FC94B}">
              <ma14:wrappingTextBoxFlag xmlns:ma14="http://schemas.microsoft.com/office/mac/drawingml/2011/main" xmlns="" val="1"/>
            </a:ext>
          </a:extLst>
        </p:spPr>
        <p:txBody>
          <a:bodyPr wrap="square" lIns="45717" tIns="45717" rIns="45717" bIns="45717">
            <a:spAutoFit/>
          </a:bodyPr>
          <a:lstStyle/>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Get a functional private cloud</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Move  application to cloud: Your developers will begin learning the IBM Cloud Garage Method by engaging in experiential learning as you work side-by-side with IBM SMEs  to modernize applications</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Learn the best tools and techniques to operate the newly modernized cloud application including an analysis of current operations, runbook review, and management dashboards</a:t>
            </a: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p:txBody>
      </p:sp>
      <p:pic>
        <p:nvPicPr>
          <p:cNvPr id="36" name="Picture 35">
            <a:extLst>
              <a:ext uri="{FF2B5EF4-FFF2-40B4-BE49-F238E27FC236}">
                <a16:creationId xmlns:a16="http://schemas.microsoft.com/office/drawing/2014/main" id="{7BBE4D67-BEB2-49BB-8931-76FFC89BD9E1}"/>
              </a:ext>
            </a:extLst>
          </p:cNvPr>
          <p:cNvPicPr>
            <a:picLocks noChangeAspect="1"/>
          </p:cNvPicPr>
          <p:nvPr/>
        </p:nvPicPr>
        <p:blipFill>
          <a:blip r:embed="rId2"/>
          <a:stretch>
            <a:fillRect/>
          </a:stretch>
        </p:blipFill>
        <p:spPr>
          <a:xfrm>
            <a:off x="4019330" y="251501"/>
            <a:ext cx="1105341" cy="55665"/>
          </a:xfrm>
          <a:prstGeom prst="rect">
            <a:avLst/>
          </a:prstGeom>
        </p:spPr>
      </p:pic>
      <p:sp>
        <p:nvSpPr>
          <p:cNvPr id="37" name="Text Placeholder 3">
            <a:extLst>
              <a:ext uri="{FF2B5EF4-FFF2-40B4-BE49-F238E27FC236}">
                <a16:creationId xmlns:a16="http://schemas.microsoft.com/office/drawing/2014/main" id="{A8B8B2D7-D52C-4763-95E3-6840E79766C9}"/>
              </a:ext>
            </a:extLst>
          </p:cNvPr>
          <p:cNvSpPr txBox="1">
            <a:spLocks/>
          </p:cNvSpPr>
          <p:nvPr/>
        </p:nvSpPr>
        <p:spPr>
          <a:xfrm>
            <a:off x="486457" y="329812"/>
            <a:ext cx="8159456"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Garage Services for Application Modernization</a:t>
            </a:r>
          </a:p>
        </p:txBody>
      </p:sp>
      <p:sp>
        <p:nvSpPr>
          <p:cNvPr id="42" name="Arrow: Left 41">
            <a:extLst>
              <a:ext uri="{FF2B5EF4-FFF2-40B4-BE49-F238E27FC236}">
                <a16:creationId xmlns:a16="http://schemas.microsoft.com/office/drawing/2014/main" id="{CB9F7927-9AA4-4B46-9185-BFBDEECFB369}"/>
              </a:ext>
            </a:extLst>
          </p:cNvPr>
          <p:cNvSpPr/>
          <p:nvPr/>
        </p:nvSpPr>
        <p:spPr>
          <a:xfrm rot="1928339">
            <a:off x="2472580" y="3208863"/>
            <a:ext cx="727620"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3" name="Content Placeholder 12">
            <a:extLst>
              <a:ext uri="{FF2B5EF4-FFF2-40B4-BE49-F238E27FC236}">
                <a16:creationId xmlns:a16="http://schemas.microsoft.com/office/drawing/2014/main" id="{D853D151-F9F6-4BE8-91D6-12D5D046D4C6}"/>
              </a:ext>
            </a:extLst>
          </p:cNvPr>
          <p:cNvSpPr txBox="1">
            <a:spLocks/>
          </p:cNvSpPr>
          <p:nvPr/>
        </p:nvSpPr>
        <p:spPr>
          <a:xfrm>
            <a:off x="6009519" y="861933"/>
            <a:ext cx="2933759" cy="1414661"/>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endParaRPr lang="en-US" sz="1000" dirty="0">
              <a:solidFill>
                <a:srgbClr val="FFFFFF"/>
              </a:solidFill>
              <a:uFill>
                <a:solidFill>
                  <a:srgbClr val="000000"/>
                </a:solidFill>
              </a:uFill>
              <a:latin typeface="IBM Plex Sans Light" panose="020B0403050000000000" pitchFamily="34" charset="0"/>
              <a:ea typeface="Helvetica Neue"/>
              <a:cs typeface="Helvetica Neue"/>
            </a:endParaRPr>
          </a:p>
        </p:txBody>
      </p:sp>
      <p:sp>
        <p:nvSpPr>
          <p:cNvPr id="46" name="TextBox 45">
            <a:extLst>
              <a:ext uri="{FF2B5EF4-FFF2-40B4-BE49-F238E27FC236}">
                <a16:creationId xmlns:a16="http://schemas.microsoft.com/office/drawing/2014/main" id="{06791A59-5B8F-42E1-888D-12BEC134C211}"/>
              </a:ext>
            </a:extLst>
          </p:cNvPr>
          <p:cNvSpPr txBox="1"/>
          <p:nvPr/>
        </p:nvSpPr>
        <p:spPr>
          <a:xfrm>
            <a:off x="6289403" y="2374625"/>
            <a:ext cx="2647450" cy="492443"/>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A high level assessment of your overall application portfolio w.r.t  readiness for modernization</a:t>
            </a:r>
            <a:endParaRPr lang="en-US" dirty="0"/>
          </a:p>
        </p:txBody>
      </p:sp>
      <p:sp>
        <p:nvSpPr>
          <p:cNvPr id="47" name="TextBox 46">
            <a:extLst>
              <a:ext uri="{FF2B5EF4-FFF2-40B4-BE49-F238E27FC236}">
                <a16:creationId xmlns:a16="http://schemas.microsoft.com/office/drawing/2014/main" id="{72485D9C-7716-47E0-AA6A-419296E906B2}"/>
              </a:ext>
            </a:extLst>
          </p:cNvPr>
          <p:cNvSpPr txBox="1"/>
          <p:nvPr/>
        </p:nvSpPr>
        <p:spPr>
          <a:xfrm>
            <a:off x="6635455" y="3633632"/>
            <a:ext cx="2301398" cy="923330"/>
          </a:xfrm>
          <a:prstGeom prst="rect">
            <a:avLst/>
          </a:prstGeom>
          <a:noFill/>
        </p:spPr>
        <p:txBody>
          <a:bodyPr wrap="square" rtlCol="0">
            <a:spAutoFit/>
          </a:bodyPr>
          <a:lstStyle/>
          <a:p>
            <a:r>
              <a:rPr lang="en-US" sz="900" dirty="0">
                <a:solidFill>
                  <a:schemeClr val="bg2"/>
                </a:solidFill>
                <a:latin typeface="IBM Plex Sans Light" panose="020B0403050000000000" pitchFamily="34" charset="0"/>
              </a:rPr>
              <a:t>Enablement Choices :  Mix and match one week of training, choose from offerings:</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1:  ICP  BootCamp</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2 : Management and Ops  </a:t>
            </a:r>
            <a:br>
              <a:rPr lang="en-US" sz="900" dirty="0">
                <a:solidFill>
                  <a:schemeClr val="bg2"/>
                </a:solidFill>
                <a:latin typeface="IBM Plex Sans Light" panose="020B0403050000000000" pitchFamily="34" charset="0"/>
              </a:rPr>
            </a:br>
            <a:r>
              <a:rPr lang="en-US" sz="900" dirty="0">
                <a:solidFill>
                  <a:schemeClr val="bg2"/>
                </a:solidFill>
                <a:latin typeface="IBM Plex Sans Light" panose="020B0403050000000000" pitchFamily="34" charset="0"/>
              </a:rPr>
              <a:t>                    enablement</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3 : Cloud Native App Dev</a:t>
            </a:r>
          </a:p>
        </p:txBody>
      </p:sp>
      <p:sp>
        <p:nvSpPr>
          <p:cNvPr id="50" name="TextBox 49">
            <a:extLst>
              <a:ext uri="{FF2B5EF4-FFF2-40B4-BE49-F238E27FC236}">
                <a16:creationId xmlns:a16="http://schemas.microsoft.com/office/drawing/2014/main" id="{71439504-B2EC-4D64-B66E-615CAF14A718}"/>
              </a:ext>
            </a:extLst>
          </p:cNvPr>
          <p:cNvSpPr txBox="1"/>
          <p:nvPr/>
        </p:nvSpPr>
        <p:spPr>
          <a:xfrm>
            <a:off x="6054712" y="904777"/>
            <a:ext cx="2844809" cy="1523494"/>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Using IBM’s Cloud Transformation Advisor tool , understand the applications in the environment, components, technology stack, functional and non-functional, dependencies and  processes</a:t>
            </a:r>
            <a:br>
              <a:rPr lang="en-US" sz="900" dirty="0">
                <a:solidFill>
                  <a:srgbClr val="FFFFFF"/>
                </a:solidFill>
                <a:uFill>
                  <a:solidFill>
                    <a:srgbClr val="000000"/>
                  </a:solidFill>
                </a:uFill>
                <a:latin typeface="IBM Plex Sans Light" panose="020B0403050000000000" pitchFamily="34" charset="0"/>
                <a:ea typeface="Helvetica Neue"/>
                <a:cs typeface="Helvetica Neue"/>
              </a:rPr>
            </a:br>
            <a:endParaRPr lang="en-US" sz="900" dirty="0">
              <a:solidFill>
                <a:srgbClr val="FFFFFF"/>
              </a:solidFill>
              <a:uFill>
                <a:solidFill>
                  <a:srgbClr val="000000"/>
                </a:solidFill>
              </a:uFill>
              <a:latin typeface="IBM Plex Sans Light" panose="020B0403050000000000" pitchFamily="34" charset="0"/>
              <a:ea typeface="Helvetica Neue"/>
              <a:cs typeface="Helvetica Neue"/>
            </a:endParaRPr>
          </a:p>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Prioritize candidates (based on assessment) for immediate migration based on application information, value to the business and assessed complexity</a:t>
            </a:r>
          </a:p>
          <a:p>
            <a:endParaRPr lang="en-US" sz="1200" dirty="0"/>
          </a:p>
        </p:txBody>
      </p:sp>
      <p:sp>
        <p:nvSpPr>
          <p:cNvPr id="51" name="TextBox 50">
            <a:extLst>
              <a:ext uri="{FF2B5EF4-FFF2-40B4-BE49-F238E27FC236}">
                <a16:creationId xmlns:a16="http://schemas.microsoft.com/office/drawing/2014/main" id="{8F06934E-EFBB-4E26-9458-EA7ED0828573}"/>
              </a:ext>
            </a:extLst>
          </p:cNvPr>
          <p:cNvSpPr txBox="1"/>
          <p:nvPr/>
        </p:nvSpPr>
        <p:spPr>
          <a:xfrm>
            <a:off x="4259027" y="4514572"/>
            <a:ext cx="2178302" cy="907941"/>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Choice of enablement based on your skills transformation needs</a:t>
            </a:r>
          </a:p>
          <a:p>
            <a:endParaRPr lang="en-US" dirty="0"/>
          </a:p>
          <a:p>
            <a:endParaRPr lang="en-US" dirty="0"/>
          </a:p>
        </p:txBody>
      </p:sp>
      <p:sp>
        <p:nvSpPr>
          <p:cNvPr id="52" name="Arrow: Left 51">
            <a:extLst>
              <a:ext uri="{FF2B5EF4-FFF2-40B4-BE49-F238E27FC236}">
                <a16:creationId xmlns:a16="http://schemas.microsoft.com/office/drawing/2014/main" id="{C80F88A0-87B4-4A50-A07E-7B6081FBD9BD}"/>
              </a:ext>
            </a:extLst>
          </p:cNvPr>
          <p:cNvSpPr/>
          <p:nvPr/>
        </p:nvSpPr>
        <p:spPr>
          <a:xfrm rot="10073087">
            <a:off x="5079809" y="1510552"/>
            <a:ext cx="1029286"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3" name="Arrow: Left 52">
            <a:extLst>
              <a:ext uri="{FF2B5EF4-FFF2-40B4-BE49-F238E27FC236}">
                <a16:creationId xmlns:a16="http://schemas.microsoft.com/office/drawing/2014/main" id="{0DE27A2B-085D-47D5-A81A-F93D6CCB4E26}"/>
              </a:ext>
            </a:extLst>
          </p:cNvPr>
          <p:cNvSpPr/>
          <p:nvPr/>
        </p:nvSpPr>
        <p:spPr>
          <a:xfrm rot="11495862">
            <a:off x="6002647" y="3562786"/>
            <a:ext cx="774224"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4" name="Rectangle: Rounded Corners 53">
            <a:extLst>
              <a:ext uri="{FF2B5EF4-FFF2-40B4-BE49-F238E27FC236}">
                <a16:creationId xmlns:a16="http://schemas.microsoft.com/office/drawing/2014/main" id="{F08DF7F0-6C3E-44B2-AE86-DDD62D1617A7}"/>
              </a:ext>
            </a:extLst>
          </p:cNvPr>
          <p:cNvSpPr/>
          <p:nvPr/>
        </p:nvSpPr>
        <p:spPr>
          <a:xfrm>
            <a:off x="169364" y="3273355"/>
            <a:ext cx="2410248" cy="984880"/>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5" name="Rectangle: Rounded Corners 54">
            <a:extLst>
              <a:ext uri="{FF2B5EF4-FFF2-40B4-BE49-F238E27FC236}">
                <a16:creationId xmlns:a16="http://schemas.microsoft.com/office/drawing/2014/main" id="{13DCE84C-2AA3-45AD-8150-D8E5B8C5E4DD}"/>
              </a:ext>
            </a:extLst>
          </p:cNvPr>
          <p:cNvSpPr/>
          <p:nvPr/>
        </p:nvSpPr>
        <p:spPr>
          <a:xfrm>
            <a:off x="6273861" y="2360772"/>
            <a:ext cx="2510147"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6" name="Rectangle: Rounded Corners 55">
            <a:extLst>
              <a:ext uri="{FF2B5EF4-FFF2-40B4-BE49-F238E27FC236}">
                <a16:creationId xmlns:a16="http://schemas.microsoft.com/office/drawing/2014/main" id="{BAC221A0-5435-4E7F-9BEC-2ADF0002DFE3}"/>
              </a:ext>
            </a:extLst>
          </p:cNvPr>
          <p:cNvSpPr/>
          <p:nvPr/>
        </p:nvSpPr>
        <p:spPr>
          <a:xfrm>
            <a:off x="4184687" y="4515300"/>
            <a:ext cx="2290259"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64281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3"/>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Transformation Advisor</a:t>
            </a:r>
            <a:endParaRPr lang="en-US" sz="2400" i="1" dirty="0">
              <a:solidFill>
                <a:schemeClr val="bg2"/>
              </a:solidFill>
              <a:latin typeface="IBM Plex Sans Light" panose="020B0503050000000000" pitchFamily="34" charset="77"/>
            </a:endParaRPr>
          </a:p>
        </p:txBody>
      </p:sp>
      <p:sp>
        <p:nvSpPr>
          <p:cNvPr id="11" name="The CTE’s Services OM team will create a better (way to)">
            <a:extLst>
              <a:ext uri="{FF2B5EF4-FFF2-40B4-BE49-F238E27FC236}">
                <a16:creationId xmlns:a16="http://schemas.microsoft.com/office/drawing/2014/main" id="{A15D39BE-DE68-7D44-B01E-C66F58742144}"/>
              </a:ext>
            </a:extLst>
          </p:cNvPr>
          <p:cNvSpPr txBox="1"/>
          <p:nvPr/>
        </p:nvSpPr>
        <p:spPr>
          <a:xfrm>
            <a:off x="905347" y="804174"/>
            <a:ext cx="7315200" cy="723275"/>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rgbClr val="FFC000"/>
                </a:solidFill>
                <a:cs typeface="Arial" panose="020B0604020202020204" pitchFamily="34" charset="0"/>
              </a:rPr>
              <a:t>Collects information </a:t>
            </a:r>
            <a:r>
              <a:rPr lang="en-US" sz="1400" dirty="0">
                <a:solidFill>
                  <a:schemeClr val="bg2"/>
                </a:solidFill>
                <a:cs typeface="Arial" panose="020B0604020202020204" pitchFamily="34" charset="0"/>
              </a:rPr>
              <a:t>about your existing WebSphere Environment and Applications, </a:t>
            </a:r>
            <a:br>
              <a:rPr lang="en-US" sz="1400" dirty="0">
                <a:solidFill>
                  <a:schemeClr val="bg2"/>
                </a:solidFill>
                <a:cs typeface="Arial" panose="020B0604020202020204" pitchFamily="34" charset="0"/>
              </a:rPr>
            </a:br>
            <a:r>
              <a:rPr lang="en-US" sz="1400" dirty="0">
                <a:solidFill>
                  <a:schemeClr val="bg2"/>
                </a:solidFill>
                <a:cs typeface="Arial" panose="020B0604020202020204" pitchFamily="34" charset="0"/>
              </a:rPr>
              <a:t>combines that with </a:t>
            </a:r>
            <a:r>
              <a:rPr lang="en-US" sz="1400" dirty="0">
                <a:solidFill>
                  <a:srgbClr val="FFC000"/>
                </a:solidFill>
                <a:cs typeface="Arial" panose="020B0604020202020204" pitchFamily="34" charset="0"/>
              </a:rPr>
              <a:t>rules and insights </a:t>
            </a:r>
            <a:r>
              <a:rPr lang="en-US" sz="1400" dirty="0">
                <a:solidFill>
                  <a:schemeClr val="bg2"/>
                </a:solidFill>
                <a:cs typeface="Arial" panose="020B0604020202020204" pitchFamily="34" charset="0"/>
              </a:rPr>
              <a:t>gained from years of working with WebSphere and WebSphere applications, and </a:t>
            </a:r>
            <a:r>
              <a:rPr lang="en-US" sz="1400" dirty="0">
                <a:solidFill>
                  <a:srgbClr val="FFC000"/>
                </a:solidFill>
                <a:cs typeface="Arial" panose="020B0604020202020204" pitchFamily="34" charset="0"/>
              </a:rPr>
              <a:t>provides recommendations </a:t>
            </a:r>
            <a:r>
              <a:rPr lang="en-US" sz="1400" dirty="0">
                <a:solidFill>
                  <a:schemeClr val="bg2"/>
                </a:solidFill>
                <a:cs typeface="Arial" panose="020B0604020202020204" pitchFamily="34" charset="0"/>
              </a:rPr>
              <a:t>for your cloud journey</a:t>
            </a: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26259" y="2270135"/>
            <a:ext cx="4977727" cy="730969"/>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Leveraging existing application logic</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Need to accelerate application development and maintenance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Monolithic applications that are complex and tightly coupled</a:t>
            </a:r>
          </a:p>
        </p:txBody>
      </p:sp>
      <p:sp>
        <p:nvSpPr>
          <p:cNvPr id="14" name="Rectangle 13">
            <a:extLst>
              <a:ext uri="{FF2B5EF4-FFF2-40B4-BE49-F238E27FC236}">
                <a16:creationId xmlns:a16="http://schemas.microsoft.com/office/drawing/2014/main" id="{E1D54D8A-8DCE-174A-A5F1-C0669E023202}"/>
              </a:ext>
            </a:extLst>
          </p:cNvPr>
          <p:cNvSpPr/>
          <p:nvPr/>
        </p:nvSpPr>
        <p:spPr>
          <a:xfrm>
            <a:off x="411031" y="1972592"/>
            <a:ext cx="2862900"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CHALLENGES ADDRESSED</a:t>
            </a:r>
          </a:p>
        </p:txBody>
      </p:sp>
      <p:sp>
        <p:nvSpPr>
          <p:cNvPr id="16" name="The CTE’s Services OM team will create a better (way to)">
            <a:extLst>
              <a:ext uri="{FF2B5EF4-FFF2-40B4-BE49-F238E27FC236}">
                <a16:creationId xmlns:a16="http://schemas.microsoft.com/office/drawing/2014/main" id="{7ED86DAD-B821-F34A-AD61-619C2AD46D38}"/>
              </a:ext>
            </a:extLst>
          </p:cNvPr>
          <p:cNvSpPr txBox="1"/>
          <p:nvPr/>
        </p:nvSpPr>
        <p:spPr>
          <a:xfrm>
            <a:off x="-9053" y="3427523"/>
            <a:ext cx="4977727" cy="923330"/>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Included and deployed on IBM Cloud Private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Introspects existing WebSphere Deployments </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Provides recommendations, guidance and artifacts for deployment in Liberty containers and Kubernetes clouds</a:t>
            </a:r>
          </a:p>
        </p:txBody>
      </p:sp>
      <p:sp>
        <p:nvSpPr>
          <p:cNvPr id="17" name="Rectangle 16">
            <a:extLst>
              <a:ext uri="{FF2B5EF4-FFF2-40B4-BE49-F238E27FC236}">
                <a16:creationId xmlns:a16="http://schemas.microsoft.com/office/drawing/2014/main" id="{A2D0B8D4-4352-E943-8681-4DA08A2C5603}"/>
              </a:ext>
            </a:extLst>
          </p:cNvPr>
          <p:cNvSpPr/>
          <p:nvPr/>
        </p:nvSpPr>
        <p:spPr>
          <a:xfrm>
            <a:off x="411031" y="3136558"/>
            <a:ext cx="1229824"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BENEFITS</a:t>
            </a:r>
          </a:p>
        </p:txBody>
      </p:sp>
      <p:pic>
        <p:nvPicPr>
          <p:cNvPr id="18" name="Picture 17">
            <a:extLst>
              <a:ext uri="{FF2B5EF4-FFF2-40B4-BE49-F238E27FC236}">
                <a16:creationId xmlns:a16="http://schemas.microsoft.com/office/drawing/2014/main" id="{489EEA73-05CE-134B-AA90-EC1E79119C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790" y="1848725"/>
            <a:ext cx="3737445" cy="2304758"/>
          </a:xfrm>
          <a:prstGeom prst="rect">
            <a:avLst/>
          </a:prstGeom>
        </p:spPr>
      </p:pic>
      <p:sp>
        <p:nvSpPr>
          <p:cNvPr id="2" name="Rectangle 1"/>
          <p:cNvSpPr/>
          <p:nvPr/>
        </p:nvSpPr>
        <p:spPr>
          <a:xfrm>
            <a:off x="35313" y="4631416"/>
            <a:ext cx="9004184" cy="307777"/>
          </a:xfrm>
          <a:prstGeom prst="rect">
            <a:avLst/>
          </a:prstGeom>
        </p:spPr>
        <p:txBody>
          <a:bodyPr wrap="square">
            <a:spAutoFit/>
          </a:bodyPr>
          <a:lstStyle/>
          <a:p>
            <a:pPr algn="ctr"/>
            <a:r>
              <a:rPr lang="en-US" sz="1400" dirty="0">
                <a:solidFill>
                  <a:schemeClr val="bg2"/>
                </a:solidFill>
                <a:latin typeface="IBM Plex Sans Light" panose="020B0503050000000000" pitchFamily="34" charset="77"/>
                <a:cs typeface="Arial" panose="020B0604020202020204" pitchFamily="34" charset="0"/>
                <a:hlinkClick r:id="rId5"/>
              </a:rPr>
              <a:t>https://developer.ibm.com/app-modernization/</a:t>
            </a:r>
            <a:endParaRPr lang="en-US" dirty="0">
              <a:solidFill>
                <a:schemeClr val="bg2"/>
              </a:solidFill>
            </a:endParaRPr>
          </a:p>
        </p:txBody>
      </p:sp>
      <p:sp>
        <p:nvSpPr>
          <p:cNvPr id="24"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33279"/>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903820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B0FB6-B8A0-427E-BCAE-C9CD0326D668}"/>
              </a:ext>
            </a:extLst>
          </p:cNvPr>
          <p:cNvPicPr>
            <a:picLocks noChangeAspect="1"/>
          </p:cNvPicPr>
          <p:nvPr/>
        </p:nvPicPr>
        <p:blipFill>
          <a:blip r:embed="rId2"/>
          <a:stretch>
            <a:fillRect/>
          </a:stretch>
        </p:blipFill>
        <p:spPr>
          <a:xfrm>
            <a:off x="1756144" y="2043927"/>
            <a:ext cx="6991338" cy="2517684"/>
          </a:xfrm>
          <a:prstGeom prst="rect">
            <a:avLst/>
          </a:prstGeom>
        </p:spPr>
      </p:pic>
      <p:sp>
        <p:nvSpPr>
          <p:cNvPr id="8" name="Rectangle">
            <a:extLst>
              <a:ext uri="{FF2B5EF4-FFF2-40B4-BE49-F238E27FC236}">
                <a16:creationId xmlns:a16="http://schemas.microsoft.com/office/drawing/2014/main" id="{E790E293-957A-4702-9ABD-284E613E6378}"/>
              </a:ext>
            </a:extLst>
          </p:cNvPr>
          <p:cNvSpPr>
            <a:spLocks noChangeArrowheads="1"/>
          </p:cNvSpPr>
          <p:nvPr/>
        </p:nvSpPr>
        <p:spPr bwMode="auto">
          <a:xfrm>
            <a:off x="607982" y="2966615"/>
            <a:ext cx="874411" cy="298309"/>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1200">
              <a:solidFill>
                <a:srgbClr val="FFFFFF"/>
              </a:solidFill>
              <a:latin typeface="Helvetica Neue Medium"/>
              <a:ea typeface="Helvetica Neue Medium"/>
              <a:cs typeface="Helvetica Neue Medium"/>
              <a:sym typeface="Helvetica Neue Medium"/>
            </a:endParaRPr>
          </a:p>
        </p:txBody>
      </p:sp>
      <p:sp>
        <p:nvSpPr>
          <p:cNvPr id="9" name="Content Placeholder 2">
            <a:extLst>
              <a:ext uri="{FF2B5EF4-FFF2-40B4-BE49-F238E27FC236}">
                <a16:creationId xmlns:a16="http://schemas.microsoft.com/office/drawing/2014/main" id="{2319F7C5-211A-4068-A37E-DAB183411DFD}"/>
              </a:ext>
            </a:extLst>
          </p:cNvPr>
          <p:cNvSpPr>
            <a:spLocks noChangeArrowheads="1"/>
          </p:cNvSpPr>
          <p:nvPr/>
        </p:nvSpPr>
        <p:spPr bwMode="auto">
          <a:xfrm>
            <a:off x="613776" y="2061403"/>
            <a:ext cx="874410" cy="304477"/>
          </a:xfrm>
          <a:prstGeom prst="rect">
            <a:avLst/>
          </a:prstGeom>
          <a:solidFill>
            <a:srgbClr val="1DB100"/>
          </a:solidFill>
          <a:ln w="3175">
            <a:solidFill>
              <a:srgbClr val="000000"/>
            </a:solidFill>
            <a:miter lim="800000"/>
            <a:headEnd/>
            <a:tailEnd/>
          </a:ln>
        </p:spPr>
        <p:txBody>
          <a:bodyPr lIns="72008" tIns="72008" rIns="72008" bIns="72008"/>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900" b="1">
              <a:solidFill>
                <a:srgbClr val="FFFFFF"/>
              </a:solidFill>
              <a:latin typeface="Helvetica Neue"/>
              <a:ea typeface="Helvetica Neue"/>
              <a:cs typeface="Helvetica Neue"/>
              <a:sym typeface="Helvetica Neue"/>
            </a:endParaRPr>
          </a:p>
        </p:txBody>
      </p:sp>
      <p:sp>
        <p:nvSpPr>
          <p:cNvPr id="10" name="ICP">
            <a:extLst>
              <a:ext uri="{FF2B5EF4-FFF2-40B4-BE49-F238E27FC236}">
                <a16:creationId xmlns:a16="http://schemas.microsoft.com/office/drawing/2014/main" id="{568C808B-251B-4CA6-80FA-66CDD610B16E}"/>
              </a:ext>
            </a:extLst>
          </p:cNvPr>
          <p:cNvSpPr txBox="1">
            <a:spLocks noChangeArrowheads="1"/>
          </p:cNvSpPr>
          <p:nvPr/>
        </p:nvSpPr>
        <p:spPr bwMode="auto">
          <a:xfrm>
            <a:off x="864806" y="2121871"/>
            <a:ext cx="398809" cy="17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b="1" dirty="0">
                <a:solidFill>
                  <a:srgbClr val="FFFFFF"/>
                </a:solidFill>
                <a:latin typeface="IBM Plex Sans SemiBold" panose="020B0503050000000000" pitchFamily="34" charset="77"/>
                <a:ea typeface="Helvetica Neue"/>
                <a:cs typeface="Helvetica Neue"/>
                <a:sym typeface="Helvetica Neue"/>
              </a:rPr>
              <a:t>ICP</a:t>
            </a:r>
          </a:p>
        </p:txBody>
      </p:sp>
      <p:sp>
        <p:nvSpPr>
          <p:cNvPr id="11" name="Content Placeholder 2">
            <a:extLst>
              <a:ext uri="{FF2B5EF4-FFF2-40B4-BE49-F238E27FC236}">
                <a16:creationId xmlns:a16="http://schemas.microsoft.com/office/drawing/2014/main" id="{E80EED78-5B38-4739-B951-D01625AC54E7}"/>
              </a:ext>
            </a:extLst>
          </p:cNvPr>
          <p:cNvSpPr>
            <a:spLocks noChangeArrowheads="1"/>
          </p:cNvSpPr>
          <p:nvPr/>
        </p:nvSpPr>
        <p:spPr bwMode="auto">
          <a:xfrm>
            <a:off x="613775" y="2523933"/>
            <a:ext cx="868618" cy="304477"/>
          </a:xfrm>
          <a:prstGeom prst="rect">
            <a:avLst/>
          </a:prstGeom>
          <a:solidFill>
            <a:srgbClr val="003BC9"/>
          </a:solidFill>
          <a:ln w="3175">
            <a:solidFill>
              <a:srgbClr val="000000"/>
            </a:solidFill>
            <a:miter lim="800000"/>
            <a:headEnd/>
            <a:tailEnd/>
          </a:ln>
        </p:spPr>
        <p:txBody>
          <a:bodyPr lIns="72008" tIns="72008" rIns="72008" bIns="72008"/>
          <a:lstStyle>
            <a:lvl1pPr defTabSz="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ts val="375"/>
              </a:spcBef>
              <a:buFont typeface="Arial" panose="020B0604020202020204" pitchFamily="34" charset="0"/>
              <a:buNone/>
            </a:pPr>
            <a:endParaRPr lang="en-US" altLang="en-US" sz="825" b="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2" name="Microclimate Local or ICP">
            <a:extLst>
              <a:ext uri="{FF2B5EF4-FFF2-40B4-BE49-F238E27FC236}">
                <a16:creationId xmlns:a16="http://schemas.microsoft.com/office/drawing/2014/main" id="{0F6AFA62-8FE5-46D6-8A85-A55ECAD0F03B}"/>
              </a:ext>
            </a:extLst>
          </p:cNvPr>
          <p:cNvSpPr txBox="1">
            <a:spLocks noChangeArrowheads="1"/>
          </p:cNvSpPr>
          <p:nvPr/>
        </p:nvSpPr>
        <p:spPr bwMode="auto">
          <a:xfrm>
            <a:off x="607982" y="2526958"/>
            <a:ext cx="874411"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FFFFFF"/>
                </a:solidFill>
                <a:latin typeface="IBM Plex Sans SemiBold" panose="020B0503050000000000" pitchFamily="34" charset="77"/>
                <a:ea typeface="Helvetica Neue"/>
                <a:cs typeface="Helvetica Neue"/>
                <a:sym typeface="Helvetica Neue"/>
              </a:rPr>
              <a:t>Microclimate Local or ICP</a:t>
            </a:r>
          </a:p>
        </p:txBody>
      </p:sp>
      <p:sp>
        <p:nvSpPr>
          <p:cNvPr id="13" name="Option for 3rd Party">
            <a:extLst>
              <a:ext uri="{FF2B5EF4-FFF2-40B4-BE49-F238E27FC236}">
                <a16:creationId xmlns:a16="http://schemas.microsoft.com/office/drawing/2014/main" id="{D9BC5979-720F-4232-90EC-96EE1A9372A0}"/>
              </a:ext>
            </a:extLst>
          </p:cNvPr>
          <p:cNvSpPr txBox="1">
            <a:spLocks noChangeArrowheads="1"/>
          </p:cNvSpPr>
          <p:nvPr/>
        </p:nvSpPr>
        <p:spPr bwMode="auto">
          <a:xfrm>
            <a:off x="541263" y="2966743"/>
            <a:ext cx="1007848"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000000"/>
                </a:solidFill>
                <a:latin typeface="IBM Plex Sans SemiBold" panose="020B0503050000000000" pitchFamily="34" charset="77"/>
                <a:ea typeface="Helvetica Neue"/>
                <a:cs typeface="Helvetica Neue"/>
                <a:sym typeface="Helvetica Neue"/>
              </a:rPr>
              <a:t>Option for 3rd Party</a:t>
            </a:r>
          </a:p>
        </p:txBody>
      </p:sp>
      <p:sp>
        <p:nvSpPr>
          <p:cNvPr id="14" name="Legend:">
            <a:extLst>
              <a:ext uri="{FF2B5EF4-FFF2-40B4-BE49-F238E27FC236}">
                <a16:creationId xmlns:a16="http://schemas.microsoft.com/office/drawing/2014/main" id="{609D4736-85F6-45C8-B94B-1508A68D1804}"/>
              </a:ext>
            </a:extLst>
          </p:cNvPr>
          <p:cNvSpPr txBox="1">
            <a:spLocks noChangeArrowheads="1"/>
          </p:cNvSpPr>
          <p:nvPr/>
        </p:nvSpPr>
        <p:spPr bwMode="auto">
          <a:xfrm>
            <a:off x="613775" y="1866451"/>
            <a:ext cx="502061" cy="18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750" b="1" dirty="0">
                <a:solidFill>
                  <a:schemeClr val="bg2"/>
                </a:solidFill>
                <a:latin typeface="IBM Plex Sans SemiBold" panose="020B0503050000000000" pitchFamily="34" charset="77"/>
                <a:ea typeface="Helvetica Neue"/>
                <a:cs typeface="Helvetica Neue"/>
                <a:sym typeface="Helvetica Neue"/>
              </a:rPr>
              <a:t>LEGEND:</a:t>
            </a:r>
          </a:p>
        </p:txBody>
      </p:sp>
      <p:sp>
        <p:nvSpPr>
          <p:cNvPr id="15" name="Footer Placeholder 3">
            <a:extLst>
              <a:ext uri="{FF2B5EF4-FFF2-40B4-BE49-F238E27FC236}">
                <a16:creationId xmlns:a16="http://schemas.microsoft.com/office/drawing/2014/main" id="{D4965637-EB0F-46C2-AE7F-E2E16D6F6CF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17" name="Picture 16">
            <a:extLst>
              <a:ext uri="{FF2B5EF4-FFF2-40B4-BE49-F238E27FC236}">
                <a16:creationId xmlns:a16="http://schemas.microsoft.com/office/drawing/2014/main" id="{35B814C2-D194-1441-96D0-253DF6FEB0E1}"/>
              </a:ext>
            </a:extLst>
          </p:cNvPr>
          <p:cNvPicPr>
            <a:picLocks noChangeAspect="1"/>
          </p:cNvPicPr>
          <p:nvPr/>
        </p:nvPicPr>
        <p:blipFill>
          <a:blip r:embed="rId3"/>
          <a:stretch>
            <a:fillRect/>
          </a:stretch>
        </p:blipFill>
        <p:spPr>
          <a:xfrm>
            <a:off x="4019330" y="251501"/>
            <a:ext cx="1105341" cy="55665"/>
          </a:xfrm>
          <a:prstGeom prst="rect">
            <a:avLst/>
          </a:prstGeom>
        </p:spPr>
      </p:pic>
      <p:sp>
        <p:nvSpPr>
          <p:cNvPr id="18"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Microclimate</a:t>
            </a:r>
            <a:endParaRPr lang="en-US" sz="2400" i="1" dirty="0">
              <a:solidFill>
                <a:schemeClr val="bg2"/>
              </a:solidFill>
              <a:latin typeface="IBM Plex Sans Light" panose="020B0503050000000000" pitchFamily="34" charset="77"/>
            </a:endParaRPr>
          </a:p>
        </p:txBody>
      </p:sp>
      <p:sp>
        <p:nvSpPr>
          <p:cNvPr id="19" name="The CTE’s Services OM team will create a better (way to)">
            <a:extLst>
              <a:ext uri="{FF2B5EF4-FFF2-40B4-BE49-F238E27FC236}">
                <a16:creationId xmlns:a16="http://schemas.microsoft.com/office/drawing/2014/main" id="{4C14F821-1D97-884C-B4BD-998EC7418AEF}"/>
              </a:ext>
            </a:extLst>
          </p:cNvPr>
          <p:cNvSpPr txBox="1"/>
          <p:nvPr/>
        </p:nvSpPr>
        <p:spPr>
          <a:xfrm>
            <a:off x="1010206" y="804174"/>
            <a:ext cx="7123588" cy="938719"/>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chemeClr val="bg2"/>
                </a:solidFill>
                <a:cs typeface="Arial" panose="020B0604020202020204" pitchFamily="34" charset="0"/>
              </a:rPr>
              <a:t>Microclimate is an </a:t>
            </a:r>
            <a:r>
              <a:rPr lang="en-US" sz="1400" dirty="0">
                <a:solidFill>
                  <a:srgbClr val="FFC000"/>
                </a:solidFill>
                <a:cs typeface="Arial" panose="020B0604020202020204" pitchFamily="34" charset="0"/>
              </a:rPr>
              <a:t>end-to-end development environment </a:t>
            </a:r>
            <a:r>
              <a:rPr lang="en-US" sz="1400" dirty="0">
                <a:solidFill>
                  <a:schemeClr val="bg2"/>
                </a:solidFill>
                <a:cs typeface="Arial" panose="020B0604020202020204" pitchFamily="34" charset="0"/>
              </a:rPr>
              <a:t>that lets you</a:t>
            </a:r>
            <a:br>
              <a:rPr lang="en-US" sz="1400" dirty="0">
                <a:solidFill>
                  <a:schemeClr val="bg2"/>
                </a:solidFill>
                <a:cs typeface="Arial" panose="020B0604020202020204" pitchFamily="34" charset="0"/>
              </a:rPr>
            </a:br>
            <a:r>
              <a:rPr lang="en-US" sz="1400" dirty="0">
                <a:solidFill>
                  <a:srgbClr val="FFC000"/>
                </a:solidFill>
                <a:cs typeface="Arial" panose="020B0604020202020204" pitchFamily="34" charset="0"/>
              </a:rPr>
              <a:t>rapidly create, edit, and deploy applications</a:t>
            </a:r>
            <a:r>
              <a:rPr lang="en-US" sz="1400" dirty="0">
                <a:solidFill>
                  <a:schemeClr val="bg2"/>
                </a:solidFill>
                <a:cs typeface="Arial" panose="020B0604020202020204" pitchFamily="34" charset="0"/>
              </a:rPr>
              <a:t>. </a:t>
            </a:r>
            <a:r>
              <a:rPr lang="en-US" sz="1400" dirty="0">
                <a:solidFill>
                  <a:schemeClr val="bg2"/>
                </a:solidFill>
              </a:rPr>
              <a:t>Applications are run in </a:t>
            </a:r>
            <a:r>
              <a:rPr lang="en-US" sz="1400" dirty="0">
                <a:solidFill>
                  <a:srgbClr val="FFC000"/>
                </a:solidFill>
              </a:rPr>
              <a:t>containers </a:t>
            </a:r>
            <a:br>
              <a:rPr lang="en-US" sz="1400" dirty="0">
                <a:solidFill>
                  <a:srgbClr val="FFC000"/>
                </a:solidFill>
              </a:rPr>
            </a:br>
            <a:r>
              <a:rPr lang="en-US" sz="1400" dirty="0">
                <a:solidFill>
                  <a:schemeClr val="bg2"/>
                </a:solidFill>
              </a:rPr>
              <a:t>from day one and can be delivered into production on </a:t>
            </a:r>
            <a:r>
              <a:rPr lang="en-US" sz="1400" dirty="0">
                <a:solidFill>
                  <a:srgbClr val="F4AA00"/>
                </a:solidFill>
              </a:rPr>
              <a:t>Kubernetes</a:t>
            </a:r>
            <a:br>
              <a:rPr lang="en-US" sz="1400" dirty="0">
                <a:solidFill>
                  <a:schemeClr val="bg2"/>
                </a:solidFill>
              </a:rPr>
            </a:br>
            <a:r>
              <a:rPr lang="en-US" sz="1400" dirty="0">
                <a:solidFill>
                  <a:schemeClr val="bg2"/>
                </a:solidFill>
              </a:rPr>
              <a:t>through an automated DevOps pipeline using </a:t>
            </a:r>
            <a:r>
              <a:rPr lang="en-US" sz="1400" dirty="0">
                <a:solidFill>
                  <a:srgbClr val="F4AA00"/>
                </a:solidFill>
              </a:rPr>
              <a:t>Jenkins.</a:t>
            </a:r>
          </a:p>
        </p:txBody>
      </p:sp>
      <p:sp>
        <p:nvSpPr>
          <p:cNvPr id="2" name="Slide Number Placeholder 1"/>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88902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39CDE-8745-4D8A-A36D-BE934CB8F82D}"/>
              </a:ext>
            </a:extLst>
          </p:cNvPr>
          <p:cNvSpPr txBox="1"/>
          <p:nvPr/>
        </p:nvSpPr>
        <p:spPr>
          <a:xfrm>
            <a:off x="4400998" y="1065586"/>
            <a:ext cx="4482087" cy="1733808"/>
          </a:xfrm>
          <a:prstGeom prst="rect">
            <a:avLst/>
          </a:prstGeom>
          <a:noFill/>
        </p:spPr>
        <p:txBody>
          <a:bodyPr wrap="square" rtlCol="0">
            <a:spAutoFit/>
          </a:bodyPr>
          <a:lstStyle/>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Enables infrastructure</a:t>
            </a:r>
            <a:r>
              <a:rPr kumimoji="0" lang="en-US" sz="1800" b="0" i="0" u="none" strike="noStrike" kern="1200" cap="none" spc="-30" normalizeH="0" noProof="0" dirty="0">
                <a:ln>
                  <a:noFill/>
                </a:ln>
                <a:solidFill>
                  <a:srgbClr val="FFFFFF">
                    <a:lumMod val="95000"/>
                  </a:srgbClr>
                </a:solidFill>
                <a:effectLst/>
                <a:uLnTx/>
                <a:uFillTx/>
                <a:latin typeface="IBM Plex Sans"/>
                <a:ea typeface="IBM Plex Sans" charset="0"/>
                <a:cs typeface="IBM Plex Sans" charset="0"/>
                <a:sym typeface="Arial"/>
              </a:rPr>
              <a:t> as code</a:t>
            </a: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lang="en-US" sz="1800" spc="-30" baseline="0" dirty="0">
                <a:solidFill>
                  <a:srgbClr val="FFFFFF">
                    <a:lumMod val="95000"/>
                  </a:srgbClr>
                </a:solidFill>
                <a:latin typeface="IBM Plex Sans"/>
                <a:ea typeface="IBM Plex Sans" charset="0"/>
                <a:cs typeface="IBM Plex Sans" charset="0"/>
                <a:sym typeface="Arial"/>
              </a:rPr>
              <a:t>Provides operational modernization for traditional WebSphere</a:t>
            </a:r>
            <a:r>
              <a:rPr lang="en-US" sz="1800" spc="-30" dirty="0">
                <a:solidFill>
                  <a:srgbClr val="FFFFFF">
                    <a:lumMod val="95000"/>
                  </a:srgbClr>
                </a:solidFill>
                <a:latin typeface="IBM Plex Sans"/>
                <a:ea typeface="IBM Plex Sans" charset="0"/>
                <a:cs typeface="IBM Plex Sans" charset="0"/>
                <a:sym typeface="Arial"/>
              </a:rPr>
              <a:t> applications</a:t>
            </a:r>
            <a:endPar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endParaRP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Leverages IBM </a:t>
            </a:r>
            <a:r>
              <a:rPr kumimoji="0" lang="en-US" sz="180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Cloud</a:t>
            </a: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 Private services for enterprise capabilities</a:t>
            </a:r>
          </a:p>
        </p:txBody>
      </p:sp>
      <p:sp>
        <p:nvSpPr>
          <p:cNvPr id="5" name="Rectangle 4">
            <a:extLst>
              <a:ext uri="{FF2B5EF4-FFF2-40B4-BE49-F238E27FC236}">
                <a16:creationId xmlns:a16="http://schemas.microsoft.com/office/drawing/2014/main" id="{47534318-928D-4BA4-B9EE-B8912D164018}"/>
              </a:ext>
            </a:extLst>
          </p:cNvPr>
          <p:cNvSpPr/>
          <p:nvPr/>
        </p:nvSpPr>
        <p:spPr>
          <a:xfrm>
            <a:off x="261262" y="3552163"/>
            <a:ext cx="8664254" cy="1243717"/>
          </a:xfrm>
          <a:prstGeom prst="rect">
            <a:avLst/>
          </a:prstGeom>
          <a:solidFill>
            <a:srgbClr val="000E5E"/>
          </a:solidFill>
          <a:ln w="25400" cap="flat" cmpd="sng" algn="ctr">
            <a:solidFill>
              <a:srgbClr val="4F81BD">
                <a:shade val="50000"/>
              </a:srgbClr>
            </a:solidFill>
            <a:prstDash val="solid"/>
          </a:ln>
          <a:effectLst/>
        </p:spPr>
        <p:txBody>
          <a:bodyPr rtlCol="0" anchor="ctr"/>
          <a:lstStyle/>
          <a:p>
            <a:pPr marL="0" marR="0" lvl="0" indent="0" algn="l" defTabSz="82297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6" name="Rectangle 5">
            <a:extLst>
              <a:ext uri="{FF2B5EF4-FFF2-40B4-BE49-F238E27FC236}">
                <a16:creationId xmlns:a16="http://schemas.microsoft.com/office/drawing/2014/main" id="{6311AFA0-6402-40C0-8A08-05AA8FDC61D1}"/>
              </a:ext>
            </a:extLst>
          </p:cNvPr>
          <p:cNvSpPr/>
          <p:nvPr/>
        </p:nvSpPr>
        <p:spPr>
          <a:xfrm>
            <a:off x="302852" y="3600714"/>
            <a:ext cx="1665841" cy="300082"/>
          </a:xfrm>
          <a:prstGeom prst="rect">
            <a:avLst/>
          </a:prstGeom>
        </p:spPr>
        <p:txBody>
          <a:bodyPr wrap="none">
            <a:no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IBM Cloud </a:t>
            </a:r>
            <a:r>
              <a:rPr kumimoji="0" lang="en-US" sz="13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Private</a:t>
            </a:r>
          </a:p>
        </p:txBody>
      </p:sp>
      <p:sp>
        <p:nvSpPr>
          <p:cNvPr id="7" name="TextBox 6">
            <a:extLst>
              <a:ext uri="{FF2B5EF4-FFF2-40B4-BE49-F238E27FC236}">
                <a16:creationId xmlns:a16="http://schemas.microsoft.com/office/drawing/2014/main" id="{613E0DD6-5B08-4C97-820B-A99959C61C66}"/>
              </a:ext>
            </a:extLst>
          </p:cNvPr>
          <p:cNvSpPr txBox="1"/>
          <p:nvPr/>
        </p:nvSpPr>
        <p:spPr>
          <a:xfrm>
            <a:off x="5634894" y="3939950"/>
            <a:ext cx="966931" cy="246221"/>
          </a:xfrm>
          <a:prstGeom prst="rect">
            <a:avLst/>
          </a:prstGeom>
          <a:noFill/>
        </p:spPr>
        <p:txBody>
          <a:bodyPr wrap="none" rtlCol="0">
            <a:spAutoFit/>
          </a:bodyPr>
          <a:lstStyle/>
          <a:p>
            <a:pPr marL="0" marR="0" lvl="0" indent="0" algn="l"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Core Services</a:t>
            </a:r>
          </a:p>
        </p:txBody>
      </p:sp>
      <p:sp>
        <p:nvSpPr>
          <p:cNvPr id="8" name="Rectangle 7">
            <a:extLst>
              <a:ext uri="{FF2B5EF4-FFF2-40B4-BE49-F238E27FC236}">
                <a16:creationId xmlns:a16="http://schemas.microsoft.com/office/drawing/2014/main" id="{E056DF0A-716B-474A-A719-1784C7BED7CB}"/>
              </a:ext>
            </a:extLst>
          </p:cNvPr>
          <p:cNvSpPr/>
          <p:nvPr/>
        </p:nvSpPr>
        <p:spPr>
          <a:xfrm>
            <a:off x="5563835" y="419870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Logging</a:t>
            </a:r>
          </a:p>
        </p:txBody>
      </p:sp>
      <p:sp>
        <p:nvSpPr>
          <p:cNvPr id="9" name="Rectangle 8">
            <a:extLst>
              <a:ext uri="{FF2B5EF4-FFF2-40B4-BE49-F238E27FC236}">
                <a16:creationId xmlns:a16="http://schemas.microsoft.com/office/drawing/2014/main" id="{7B7701F7-A71A-496C-AC14-FF2E7ECA2896}"/>
              </a:ext>
            </a:extLst>
          </p:cNvPr>
          <p:cNvSpPr/>
          <p:nvPr/>
        </p:nvSpPr>
        <p:spPr>
          <a:xfrm>
            <a:off x="4614318" y="4198700"/>
            <a:ext cx="8915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IAM</a:t>
            </a:r>
          </a:p>
        </p:txBody>
      </p:sp>
      <p:sp>
        <p:nvSpPr>
          <p:cNvPr id="10" name="Rectangle 9">
            <a:extLst>
              <a:ext uri="{FF2B5EF4-FFF2-40B4-BE49-F238E27FC236}">
                <a16:creationId xmlns:a16="http://schemas.microsoft.com/office/drawing/2014/main" id="{DF51BEB8-1D60-44FA-AD06-EECEAA0494C7}"/>
              </a:ext>
            </a:extLst>
          </p:cNvPr>
          <p:cNvSpPr/>
          <p:nvPr/>
        </p:nvSpPr>
        <p:spPr>
          <a:xfrm>
            <a:off x="4612926" y="4382271"/>
            <a:ext cx="891540" cy="312897"/>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Encryption &amp; Key Management</a:t>
            </a:r>
          </a:p>
        </p:txBody>
      </p:sp>
      <p:sp>
        <p:nvSpPr>
          <p:cNvPr id="11" name="Rectangle 10">
            <a:extLst>
              <a:ext uri="{FF2B5EF4-FFF2-40B4-BE49-F238E27FC236}">
                <a16:creationId xmlns:a16="http://schemas.microsoft.com/office/drawing/2014/main" id="{8E474193-CFFF-4EB7-8603-0DD4AB647B39}"/>
              </a:ext>
            </a:extLst>
          </p:cNvPr>
          <p:cNvSpPr/>
          <p:nvPr/>
        </p:nvSpPr>
        <p:spPr>
          <a:xfrm>
            <a:off x="6826878" y="4198700"/>
            <a:ext cx="822960" cy="27432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API &amp; Data Connect</a:t>
            </a:r>
          </a:p>
        </p:txBody>
      </p:sp>
      <p:sp>
        <p:nvSpPr>
          <p:cNvPr id="12" name="Rectangle 11">
            <a:extLst>
              <a:ext uri="{FF2B5EF4-FFF2-40B4-BE49-F238E27FC236}">
                <a16:creationId xmlns:a16="http://schemas.microsoft.com/office/drawing/2014/main" id="{C4A5AB9D-9001-453C-A1F7-ABB8374E788E}"/>
              </a:ext>
            </a:extLst>
          </p:cNvPr>
          <p:cNvSpPr/>
          <p:nvPr/>
        </p:nvSpPr>
        <p:spPr>
          <a:xfrm>
            <a:off x="6232356" y="4382271"/>
            <a:ext cx="548640" cy="313454"/>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Usage</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Metering</a:t>
            </a:r>
          </a:p>
        </p:txBody>
      </p:sp>
      <p:sp>
        <p:nvSpPr>
          <p:cNvPr id="13" name="Rectangle 12">
            <a:extLst>
              <a:ext uri="{FF2B5EF4-FFF2-40B4-BE49-F238E27FC236}">
                <a16:creationId xmlns:a16="http://schemas.microsoft.com/office/drawing/2014/main" id="{09AD7934-C6BE-48E0-8170-20964545FBC0}"/>
              </a:ext>
            </a:extLst>
          </p:cNvPr>
          <p:cNvSpPr/>
          <p:nvPr/>
        </p:nvSpPr>
        <p:spPr>
          <a:xfrm>
            <a:off x="5563835" y="4382272"/>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Monitoring</a:t>
            </a:r>
          </a:p>
        </p:txBody>
      </p:sp>
      <p:sp>
        <p:nvSpPr>
          <p:cNvPr id="14" name="Rectangle 13">
            <a:extLst>
              <a:ext uri="{FF2B5EF4-FFF2-40B4-BE49-F238E27FC236}">
                <a16:creationId xmlns:a16="http://schemas.microsoft.com/office/drawing/2014/main" id="{A5E684BB-405E-4316-BDC5-A6B30D13795E}"/>
              </a:ext>
            </a:extLst>
          </p:cNvPr>
          <p:cNvSpPr/>
          <p:nvPr/>
        </p:nvSpPr>
        <p:spPr>
          <a:xfrm>
            <a:off x="5563835" y="455801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Event</a:t>
            </a:r>
          </a:p>
        </p:txBody>
      </p:sp>
      <p:sp>
        <p:nvSpPr>
          <p:cNvPr id="15" name="Rectangle 14">
            <a:extLst>
              <a:ext uri="{FF2B5EF4-FFF2-40B4-BE49-F238E27FC236}">
                <a16:creationId xmlns:a16="http://schemas.microsoft.com/office/drawing/2014/main" id="{7C6712DE-6B85-49AE-AB65-6FF86A815CCD}"/>
              </a:ext>
            </a:extLst>
          </p:cNvPr>
          <p:cNvSpPr/>
          <p:nvPr/>
        </p:nvSpPr>
        <p:spPr>
          <a:xfrm>
            <a:off x="6235960" y="4198700"/>
            <a:ext cx="5486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Audit</a:t>
            </a:r>
          </a:p>
        </p:txBody>
      </p:sp>
      <p:sp>
        <p:nvSpPr>
          <p:cNvPr id="16" name="TextBox 15">
            <a:extLst>
              <a:ext uri="{FF2B5EF4-FFF2-40B4-BE49-F238E27FC236}">
                <a16:creationId xmlns:a16="http://schemas.microsoft.com/office/drawing/2014/main" id="{AC8C8A92-ACD6-42E0-A1CE-53D9AE3E477B}"/>
              </a:ext>
            </a:extLst>
          </p:cNvPr>
          <p:cNvSpPr txBox="1"/>
          <p:nvPr/>
        </p:nvSpPr>
        <p:spPr>
          <a:xfrm>
            <a:off x="1825478" y="3939057"/>
            <a:ext cx="1643399"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Data &amp; Analytics Services</a:t>
            </a:r>
          </a:p>
        </p:txBody>
      </p:sp>
      <p:sp>
        <p:nvSpPr>
          <p:cNvPr id="17" name="Rectangle 16">
            <a:extLst>
              <a:ext uri="{FF2B5EF4-FFF2-40B4-BE49-F238E27FC236}">
                <a16:creationId xmlns:a16="http://schemas.microsoft.com/office/drawing/2014/main" id="{49BDBE25-344F-4806-AF97-99439A1CD747}"/>
              </a:ext>
            </a:extLst>
          </p:cNvPr>
          <p:cNvSpPr/>
          <p:nvPr/>
        </p:nvSpPr>
        <p:spPr>
          <a:xfrm>
            <a:off x="1757258" y="4189654"/>
            <a:ext cx="854168" cy="479686"/>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Databases</a:t>
            </a:r>
          </a:p>
        </p:txBody>
      </p:sp>
      <p:sp>
        <p:nvSpPr>
          <p:cNvPr id="18" name="Rectangle 17">
            <a:extLst>
              <a:ext uri="{FF2B5EF4-FFF2-40B4-BE49-F238E27FC236}">
                <a16:creationId xmlns:a16="http://schemas.microsoft.com/office/drawing/2014/main" id="{FF15315F-1440-41FD-BB23-E14B74C8C2E0}"/>
              </a:ext>
            </a:extLst>
          </p:cNvPr>
          <p:cNvSpPr/>
          <p:nvPr/>
        </p:nvSpPr>
        <p:spPr>
          <a:xfrm>
            <a:off x="2658193" y="4201176"/>
            <a:ext cx="861763" cy="457892"/>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Analytics</a:t>
            </a:r>
          </a:p>
        </p:txBody>
      </p:sp>
      <p:sp>
        <p:nvSpPr>
          <p:cNvPr id="19" name="Rectangle 18">
            <a:extLst>
              <a:ext uri="{FF2B5EF4-FFF2-40B4-BE49-F238E27FC236}">
                <a16:creationId xmlns:a16="http://schemas.microsoft.com/office/drawing/2014/main" id="{01AD25B8-B6A6-4D86-8317-093CDF019FBF}"/>
              </a:ext>
            </a:extLst>
          </p:cNvPr>
          <p:cNvSpPr/>
          <p:nvPr/>
        </p:nvSpPr>
        <p:spPr>
          <a:xfrm>
            <a:off x="6829876" y="4535179"/>
            <a:ext cx="819962" cy="159991"/>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Tenant </a:t>
            </a:r>
            <a:r>
              <a:rPr kumimoji="0" lang="en-US" sz="825" b="0" i="0" u="none" strike="noStrike" kern="0" cap="none" spc="0" normalizeH="0" baseline="0" noProof="0" dirty="0" err="1">
                <a:ln>
                  <a:noFill/>
                </a:ln>
                <a:solidFill>
                  <a:prstClr val="white"/>
                </a:solidFill>
                <a:effectLst/>
                <a:uLnTx/>
                <a:uFillTx/>
                <a:latin typeface="IBM Plex Sans"/>
                <a:ea typeface="IBM Plex Sans" charset="0"/>
                <a:cs typeface="IBM Plex Sans" charset="0"/>
                <a:sym typeface="Arial"/>
              </a:rPr>
              <a:t>Svcs</a:t>
            </a:r>
            <a:endPar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20" name="Rectangle 19">
            <a:extLst>
              <a:ext uri="{FF2B5EF4-FFF2-40B4-BE49-F238E27FC236}">
                <a16:creationId xmlns:a16="http://schemas.microsoft.com/office/drawing/2014/main" id="{46B4E7C7-7690-4D4F-AA54-CA3E2E7065A3}"/>
              </a:ext>
            </a:extLst>
          </p:cNvPr>
          <p:cNvSpPr/>
          <p:nvPr/>
        </p:nvSpPr>
        <p:spPr>
          <a:xfrm>
            <a:off x="397160" y="4207450"/>
            <a:ext cx="1143652" cy="466938"/>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Kubernetes</a:t>
            </a:r>
          </a:p>
        </p:txBody>
      </p:sp>
      <p:sp>
        <p:nvSpPr>
          <p:cNvPr id="21" name="TextBox 20">
            <a:extLst>
              <a:ext uri="{FF2B5EF4-FFF2-40B4-BE49-F238E27FC236}">
                <a16:creationId xmlns:a16="http://schemas.microsoft.com/office/drawing/2014/main" id="{32D3EF78-0EB8-4848-9AF8-66F5BAC11254}"/>
              </a:ext>
            </a:extLst>
          </p:cNvPr>
          <p:cNvSpPr txBox="1"/>
          <p:nvPr/>
        </p:nvSpPr>
        <p:spPr>
          <a:xfrm>
            <a:off x="477998" y="3943030"/>
            <a:ext cx="989373"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Infrastructure</a:t>
            </a:r>
          </a:p>
        </p:txBody>
      </p:sp>
      <p:sp>
        <p:nvSpPr>
          <p:cNvPr id="22" name="Rectangle 21">
            <a:extLst>
              <a:ext uri="{FF2B5EF4-FFF2-40B4-BE49-F238E27FC236}">
                <a16:creationId xmlns:a16="http://schemas.microsoft.com/office/drawing/2014/main" id="{A2DC2020-084B-44F9-B886-9D9CB113AD71}"/>
              </a:ext>
            </a:extLst>
          </p:cNvPr>
          <p:cNvSpPr/>
          <p:nvPr/>
        </p:nvSpPr>
        <p:spPr>
          <a:xfrm>
            <a:off x="7716790" y="3590414"/>
            <a:ext cx="1124698" cy="1139639"/>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IBM Plex Sans"/>
                <a:ea typeface="IBM Plex Sans" charset="0"/>
                <a:cs typeface="IBM Plex Sans" charset="0"/>
                <a:sym typeface="Arial"/>
              </a:rPr>
              <a:t>Service </a:t>
            </a:r>
            <a:r>
              <a:rPr kumimoji="0" lang="en-US" sz="1350" b="0"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Arial"/>
              </a:rPr>
              <a:t>catalog</a:t>
            </a:r>
          </a:p>
        </p:txBody>
      </p:sp>
      <p:sp>
        <p:nvSpPr>
          <p:cNvPr id="23" name="TextBox 22">
            <a:extLst>
              <a:ext uri="{FF2B5EF4-FFF2-40B4-BE49-F238E27FC236}">
                <a16:creationId xmlns:a16="http://schemas.microsoft.com/office/drawing/2014/main" id="{D8B1598C-D711-4C82-A5F8-5A9F9C135261}"/>
              </a:ext>
            </a:extLst>
          </p:cNvPr>
          <p:cNvSpPr txBox="1"/>
          <p:nvPr/>
        </p:nvSpPr>
        <p:spPr>
          <a:xfrm>
            <a:off x="3686474" y="3805265"/>
            <a:ext cx="841897" cy="400110"/>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Multi-cloud</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Services </a:t>
            </a:r>
          </a:p>
        </p:txBody>
      </p:sp>
      <p:sp>
        <p:nvSpPr>
          <p:cNvPr id="24" name="Rectangle 23">
            <a:extLst>
              <a:ext uri="{FF2B5EF4-FFF2-40B4-BE49-F238E27FC236}">
                <a16:creationId xmlns:a16="http://schemas.microsoft.com/office/drawing/2014/main" id="{CDEFCF65-05AD-4215-A271-4B751E36C428}"/>
              </a:ext>
            </a:extLst>
          </p:cNvPr>
          <p:cNvSpPr/>
          <p:nvPr/>
        </p:nvSpPr>
        <p:spPr>
          <a:xfrm>
            <a:off x="3644452" y="4211448"/>
            <a:ext cx="861763" cy="457892"/>
          </a:xfrm>
          <a:prstGeom prst="rect">
            <a:avLst/>
          </a:prstGeom>
          <a:solidFill>
            <a:srgbClr val="003BC9"/>
          </a:solidFill>
          <a:ln w="25400" cap="flat" cmpd="sng" algn="ctr">
            <a:solidFill>
              <a:schemeClr val="accent5">
                <a:lumMod val="60000"/>
                <a:lumOff val="40000"/>
              </a:scheme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CAM</a:t>
            </a:r>
          </a:p>
        </p:txBody>
      </p:sp>
      <p:cxnSp>
        <p:nvCxnSpPr>
          <p:cNvPr id="25" name="Straight Connector 24">
            <a:extLst>
              <a:ext uri="{FF2B5EF4-FFF2-40B4-BE49-F238E27FC236}">
                <a16:creationId xmlns:a16="http://schemas.microsoft.com/office/drawing/2014/main" id="{720AEED4-8114-4FEA-BE5E-657056DCD6E0}"/>
              </a:ext>
            </a:extLst>
          </p:cNvPr>
          <p:cNvCxnSpPr/>
          <p:nvPr/>
        </p:nvCxnSpPr>
        <p:spPr>
          <a:xfrm>
            <a:off x="3950056" y="3104708"/>
            <a:ext cx="539767" cy="1031217"/>
          </a:xfrm>
          <a:prstGeom prst="line">
            <a:avLst/>
          </a:prstGeom>
          <a:ln w="3175"/>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C0CAC5-2921-4CCD-951A-AC7F9A23D5A8}"/>
              </a:ext>
            </a:extLst>
          </p:cNvPr>
          <p:cNvCxnSpPr/>
          <p:nvPr/>
        </p:nvCxnSpPr>
        <p:spPr>
          <a:xfrm>
            <a:off x="820702" y="3128526"/>
            <a:ext cx="2776804" cy="1056753"/>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D467DE8-820D-4CB8-BD2B-ECFD4D70AC0F}"/>
              </a:ext>
            </a:extLst>
          </p:cNvPr>
          <p:cNvSpPr txBox="1"/>
          <p:nvPr/>
        </p:nvSpPr>
        <p:spPr>
          <a:xfrm>
            <a:off x="1694542" y="2399790"/>
            <a:ext cx="1431802" cy="200055"/>
          </a:xfrm>
          <a:prstGeom prst="rect">
            <a:avLst/>
          </a:prstGeom>
          <a:noFill/>
        </p:spPr>
        <p:txBody>
          <a:bodyPr wrap="non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rPr>
              <a:t>Public</a:t>
            </a:r>
            <a:r>
              <a:rPr kumimoji="0" lang="en-US" sz="700" b="0" i="0" u="none" strike="noStrike" kern="1200" cap="none" spc="0" normalizeH="0" baseline="0" noProof="0">
                <a:ln>
                  <a:noFill/>
                </a:ln>
                <a:solidFill>
                  <a:srgbClr val="000000">
                    <a:lumMod val="85000"/>
                    <a:lumOff val="15000"/>
                  </a:srgbClr>
                </a:solidFill>
                <a:effectLst/>
                <a:uLnTx/>
                <a:uFillTx/>
                <a:latin typeface="IBM Plex Sans"/>
                <a:ea typeface="+mn-ea"/>
                <a:cs typeface="+mn-cs"/>
                <a:sym typeface="Arial"/>
              </a:rPr>
              <a:t>, Private &amp; Hybrid Clouds</a:t>
            </a:r>
            <a:endPar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endParaRPr>
          </a:p>
        </p:txBody>
      </p:sp>
      <p:sp>
        <p:nvSpPr>
          <p:cNvPr id="28" name="Rounded Rectangle 38">
            <a:extLst>
              <a:ext uri="{FF2B5EF4-FFF2-40B4-BE49-F238E27FC236}">
                <a16:creationId xmlns:a16="http://schemas.microsoft.com/office/drawing/2014/main" id="{C1E7CD15-352D-4B47-A971-1F1E6974B91F}"/>
              </a:ext>
            </a:extLst>
          </p:cNvPr>
          <p:cNvSpPr>
            <a:spLocks noChangeAspect="1"/>
          </p:cNvSpPr>
          <p:nvPr/>
        </p:nvSpPr>
        <p:spPr>
          <a:xfrm>
            <a:off x="692865" y="948933"/>
            <a:ext cx="3257190" cy="2179592"/>
          </a:xfrm>
          <a:prstGeom prst="roundRect">
            <a:avLst>
              <a:gd name="adj" fmla="val 9677"/>
            </a:avLst>
          </a:prstGeom>
          <a:noFill/>
          <a:ln w="31750">
            <a:solidFill>
              <a:srgbClr val="7030A0"/>
            </a:solidFill>
            <a:prstDash val="solid"/>
          </a:ln>
          <a:effectLst>
            <a:softEdge rad="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endParaRPr kumimoji="1" lang="en-US" sz="700" b="0" i="0" u="none" strike="noStrike" kern="1200" cap="none" spc="0" normalizeH="0" baseline="0" noProof="0" dirty="0">
              <a:ln>
                <a:noFill/>
              </a:ln>
              <a:solidFill>
                <a:srgbClr val="000E5E"/>
              </a:solidFill>
              <a:effectLst/>
              <a:uLnTx/>
              <a:uFillTx/>
              <a:latin typeface="IBM Plex Sans"/>
              <a:ea typeface="IBM Plex Sans" charset="0"/>
              <a:cs typeface="IBM Plex Sans" charset="0"/>
              <a:sym typeface="Arial"/>
            </a:endParaRPr>
          </a:p>
        </p:txBody>
      </p:sp>
      <p:sp>
        <p:nvSpPr>
          <p:cNvPr id="29" name="Rounded Rectangle 11">
            <a:extLst>
              <a:ext uri="{FF2B5EF4-FFF2-40B4-BE49-F238E27FC236}">
                <a16:creationId xmlns:a16="http://schemas.microsoft.com/office/drawing/2014/main" id="{7EE3ADD0-A59B-4FE9-B319-82D37336C741}"/>
              </a:ext>
            </a:extLst>
          </p:cNvPr>
          <p:cNvSpPr>
            <a:spLocks noChangeArrowheads="1"/>
          </p:cNvSpPr>
          <p:nvPr/>
        </p:nvSpPr>
        <p:spPr bwMode="auto">
          <a:xfrm>
            <a:off x="820703" y="1085522"/>
            <a:ext cx="2476559" cy="743525"/>
          </a:xfrm>
          <a:prstGeom prst="roundRect">
            <a:avLst>
              <a:gd name="adj" fmla="val 1666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0" rIns="81641" bIns="40821" anchor="t" anchorCtr="0"/>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Deployment &amp; Process Orchestration</a:t>
            </a:r>
          </a:p>
        </p:txBody>
      </p:sp>
      <p:grpSp>
        <p:nvGrpSpPr>
          <p:cNvPr id="30" name="Group 29">
            <a:extLst>
              <a:ext uri="{FF2B5EF4-FFF2-40B4-BE49-F238E27FC236}">
                <a16:creationId xmlns:a16="http://schemas.microsoft.com/office/drawing/2014/main" id="{6BCB1E4C-39AE-4F99-830F-FB07D9CDD48D}"/>
              </a:ext>
            </a:extLst>
          </p:cNvPr>
          <p:cNvGrpSpPr/>
          <p:nvPr/>
        </p:nvGrpSpPr>
        <p:grpSpPr>
          <a:xfrm>
            <a:off x="1501122" y="1306591"/>
            <a:ext cx="1190031" cy="279826"/>
            <a:chOff x="2357936" y="2075227"/>
            <a:chExt cx="1805617" cy="272771"/>
          </a:xfrm>
        </p:grpSpPr>
        <p:sp>
          <p:nvSpPr>
            <p:cNvPr id="31" name="Process 33">
              <a:extLst>
                <a:ext uri="{FF2B5EF4-FFF2-40B4-BE49-F238E27FC236}">
                  <a16:creationId xmlns:a16="http://schemas.microsoft.com/office/drawing/2014/main" id="{20AE226C-1F03-4ED9-BB96-B80215D9A80A}"/>
                </a:ext>
              </a:extLst>
            </p:cNvPr>
            <p:cNvSpPr>
              <a:spLocks noChangeArrowheads="1"/>
            </p:cNvSpPr>
            <p:nvPr/>
          </p:nvSpPr>
          <p:spPr bwMode="auto">
            <a:xfrm>
              <a:off x="2843470" y="2260291"/>
              <a:ext cx="149670" cy="87707"/>
            </a:xfrm>
            <a:prstGeom prst="flowChartProcess">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2" name="Decision 34">
              <a:extLst>
                <a:ext uri="{FF2B5EF4-FFF2-40B4-BE49-F238E27FC236}">
                  <a16:creationId xmlns:a16="http://schemas.microsoft.com/office/drawing/2014/main" id="{243DF938-A951-4BB5-BB3E-62E05F867363}"/>
                </a:ext>
              </a:extLst>
            </p:cNvPr>
            <p:cNvSpPr>
              <a:spLocks noChangeArrowheads="1"/>
            </p:cNvSpPr>
            <p:nvPr/>
          </p:nvSpPr>
          <p:spPr bwMode="auto">
            <a:xfrm>
              <a:off x="3249236" y="2172154"/>
              <a:ext cx="150332" cy="87707"/>
            </a:xfrm>
            <a:prstGeom prst="flowChartDecision">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3" name="Manual Input 35">
              <a:extLst>
                <a:ext uri="{FF2B5EF4-FFF2-40B4-BE49-F238E27FC236}">
                  <a16:creationId xmlns:a16="http://schemas.microsoft.com/office/drawing/2014/main" id="{C1F35107-DA59-4AC4-98E3-8CC0F370F5B2}"/>
                </a:ext>
              </a:extLst>
            </p:cNvPr>
            <p:cNvSpPr>
              <a:spLocks noChangeArrowheads="1"/>
            </p:cNvSpPr>
            <p:nvPr/>
          </p:nvSpPr>
          <p:spPr bwMode="auto">
            <a:xfrm>
              <a:off x="2357936" y="2180058"/>
              <a:ext cx="150332" cy="117372"/>
            </a:xfrm>
            <a:prstGeom prst="flowChartManualInpu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4" name="Terminator 37">
              <a:extLst>
                <a:ext uri="{FF2B5EF4-FFF2-40B4-BE49-F238E27FC236}">
                  <a16:creationId xmlns:a16="http://schemas.microsoft.com/office/drawing/2014/main" id="{2CCCB854-FBB4-4012-B8D2-4C5AAA4480C5}"/>
                </a:ext>
              </a:extLst>
            </p:cNvPr>
            <p:cNvSpPr>
              <a:spLocks noChangeArrowheads="1"/>
            </p:cNvSpPr>
            <p:nvPr/>
          </p:nvSpPr>
          <p:spPr bwMode="auto">
            <a:xfrm>
              <a:off x="3936652" y="2199047"/>
              <a:ext cx="180133"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cxnSp>
          <p:nvCxnSpPr>
            <p:cNvPr id="35" name="Elbow Connector 41">
              <a:extLst>
                <a:ext uri="{FF2B5EF4-FFF2-40B4-BE49-F238E27FC236}">
                  <a16:creationId xmlns:a16="http://schemas.microsoft.com/office/drawing/2014/main" id="{9DE66041-1AF8-4209-AC48-18EF0B714D70}"/>
                </a:ext>
              </a:extLst>
            </p:cNvPr>
            <p:cNvCxnSpPr>
              <a:cxnSpLocks noChangeShapeType="1"/>
            </p:cNvCxnSpPr>
            <p:nvPr/>
          </p:nvCxnSpPr>
          <p:spPr bwMode="auto">
            <a:xfrm>
              <a:off x="2508268" y="2238744"/>
              <a:ext cx="335201" cy="65400"/>
            </a:xfrm>
            <a:prstGeom prst="bentConnector3">
              <a:avLst>
                <a:gd name="adj1" fmla="val 50000"/>
              </a:avLst>
            </a:prstGeom>
            <a:noFill/>
            <a:ln w="9525">
              <a:solidFill>
                <a:srgbClr val="002060"/>
              </a:solidFill>
              <a:round/>
              <a:headEnd/>
              <a:tailEnd type="arrow" w="med" len="med"/>
            </a:ln>
          </p:spPr>
        </p:cxnSp>
        <p:cxnSp>
          <p:nvCxnSpPr>
            <p:cNvPr id="36" name="Elbow Connector 43">
              <a:extLst>
                <a:ext uri="{FF2B5EF4-FFF2-40B4-BE49-F238E27FC236}">
                  <a16:creationId xmlns:a16="http://schemas.microsoft.com/office/drawing/2014/main" id="{A088FDF9-701E-4DA6-B7D8-3DA7C7EAEDAA}"/>
                </a:ext>
              </a:extLst>
            </p:cNvPr>
            <p:cNvCxnSpPr>
              <a:cxnSpLocks noChangeShapeType="1"/>
            </p:cNvCxnSpPr>
            <p:nvPr/>
          </p:nvCxnSpPr>
          <p:spPr bwMode="auto">
            <a:xfrm flipV="1">
              <a:off x="2993139" y="2237074"/>
              <a:ext cx="231696" cy="67070"/>
            </a:xfrm>
            <a:prstGeom prst="bentConnector3">
              <a:avLst>
                <a:gd name="adj1" fmla="val 50000"/>
              </a:avLst>
            </a:prstGeom>
            <a:noFill/>
            <a:ln w="9525">
              <a:solidFill>
                <a:srgbClr val="002060"/>
              </a:solidFill>
              <a:round/>
              <a:headEnd/>
              <a:tailEnd type="arrow" w="med" len="med"/>
            </a:ln>
          </p:spPr>
        </p:cxnSp>
        <p:cxnSp>
          <p:nvCxnSpPr>
            <p:cNvPr id="37" name="Elbow Connector 45">
              <a:extLst>
                <a:ext uri="{FF2B5EF4-FFF2-40B4-BE49-F238E27FC236}">
                  <a16:creationId xmlns:a16="http://schemas.microsoft.com/office/drawing/2014/main" id="{109E6084-AFAD-499B-8911-1005A4DCB6AE}"/>
                </a:ext>
              </a:extLst>
            </p:cNvPr>
            <p:cNvCxnSpPr>
              <a:cxnSpLocks noChangeShapeType="1"/>
            </p:cNvCxnSpPr>
            <p:nvPr/>
          </p:nvCxnSpPr>
          <p:spPr bwMode="auto">
            <a:xfrm>
              <a:off x="3399567" y="2216008"/>
              <a:ext cx="537084" cy="26894"/>
            </a:xfrm>
            <a:prstGeom prst="bentConnector3">
              <a:avLst>
                <a:gd name="adj1" fmla="val 50000"/>
              </a:avLst>
            </a:prstGeom>
            <a:noFill/>
            <a:ln w="9525">
              <a:solidFill>
                <a:srgbClr val="002060"/>
              </a:solidFill>
              <a:round/>
              <a:headEnd/>
              <a:tailEnd type="arrow" w="med" len="med"/>
            </a:ln>
          </p:spPr>
        </p:cxnSp>
        <p:cxnSp>
          <p:nvCxnSpPr>
            <p:cNvPr id="38" name="Elbow Connector 47">
              <a:extLst>
                <a:ext uri="{FF2B5EF4-FFF2-40B4-BE49-F238E27FC236}">
                  <a16:creationId xmlns:a16="http://schemas.microsoft.com/office/drawing/2014/main" id="{06565E87-07C7-40FC-A029-C9F541856A18}"/>
                </a:ext>
              </a:extLst>
            </p:cNvPr>
            <p:cNvCxnSpPr>
              <a:cxnSpLocks noChangeShapeType="1"/>
            </p:cNvCxnSpPr>
            <p:nvPr/>
          </p:nvCxnSpPr>
          <p:spPr bwMode="auto">
            <a:xfrm flipV="1">
              <a:off x="3670281" y="2119081"/>
              <a:ext cx="235675" cy="96926"/>
            </a:xfrm>
            <a:prstGeom prst="bentConnector3">
              <a:avLst>
                <a:gd name="adj1" fmla="val 50000"/>
              </a:avLst>
            </a:prstGeom>
            <a:noFill/>
            <a:ln w="9525">
              <a:solidFill>
                <a:srgbClr val="002060"/>
              </a:solidFill>
              <a:round/>
              <a:headEnd/>
              <a:tailEnd type="arrow" w="med" len="med"/>
            </a:ln>
          </p:spPr>
        </p:cxnSp>
        <p:sp>
          <p:nvSpPr>
            <p:cNvPr id="39" name="Terminator 37">
              <a:extLst>
                <a:ext uri="{FF2B5EF4-FFF2-40B4-BE49-F238E27FC236}">
                  <a16:creationId xmlns:a16="http://schemas.microsoft.com/office/drawing/2014/main" id="{77C2A93E-30E1-468D-9E5B-FBAD9EFD8970}"/>
                </a:ext>
              </a:extLst>
            </p:cNvPr>
            <p:cNvSpPr>
              <a:spLocks noChangeArrowheads="1"/>
            </p:cNvSpPr>
            <p:nvPr/>
          </p:nvSpPr>
          <p:spPr bwMode="auto">
            <a:xfrm>
              <a:off x="3941035" y="2075227"/>
              <a:ext cx="222518"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grpSp>
      <p:sp>
        <p:nvSpPr>
          <p:cNvPr id="40" name="Rectangle 39">
            <a:extLst>
              <a:ext uri="{FF2B5EF4-FFF2-40B4-BE49-F238E27FC236}">
                <a16:creationId xmlns:a16="http://schemas.microsoft.com/office/drawing/2014/main" id="{D07398C5-9739-4A62-A2AE-908FD44E8723}"/>
              </a:ext>
            </a:extLst>
          </p:cNvPr>
          <p:cNvSpPr/>
          <p:nvPr/>
        </p:nvSpPr>
        <p:spPr>
          <a:xfrm>
            <a:off x="878669" y="1644959"/>
            <a:ext cx="2357022" cy="133233"/>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Flow Engine </a:t>
            </a:r>
          </a:p>
        </p:txBody>
      </p:sp>
      <p:sp>
        <p:nvSpPr>
          <p:cNvPr id="41" name="Rectangle 40">
            <a:extLst>
              <a:ext uri="{FF2B5EF4-FFF2-40B4-BE49-F238E27FC236}">
                <a16:creationId xmlns:a16="http://schemas.microsoft.com/office/drawing/2014/main" id="{DE39198C-5065-4B50-B224-F0C4E8C3D46D}"/>
              </a:ext>
            </a:extLst>
          </p:cNvPr>
          <p:cNvSpPr/>
          <p:nvPr/>
        </p:nvSpPr>
        <p:spPr>
          <a:xfrm>
            <a:off x="878667" y="1306591"/>
            <a:ext cx="602844"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3</a:t>
            </a:r>
            <a:r>
              <a:rPr kumimoji="1" lang="en-US" sz="600" b="0" i="0" u="none" strike="noStrike" kern="1200" cap="none" spc="0" normalizeH="0" baseline="30000" noProof="0" dirty="0">
                <a:ln>
                  <a:noFill/>
                </a:ln>
                <a:solidFill>
                  <a:srgbClr val="FFFFFF">
                    <a:lumMod val="95000"/>
                  </a:srgbClr>
                </a:solidFill>
                <a:effectLst/>
                <a:uLnTx/>
                <a:uFillTx/>
                <a:latin typeface="IBM Plex Sans"/>
                <a:ea typeface="IBM Plex Sans" charset="0"/>
                <a:cs typeface="IBM Plex Sans" charset="0"/>
                <a:sym typeface="Arial"/>
              </a:rPr>
              <a:t>rd</a:t>
            </a: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 Party Integrations</a:t>
            </a:r>
          </a:p>
        </p:txBody>
      </p:sp>
      <p:sp>
        <p:nvSpPr>
          <p:cNvPr id="42" name="Rectangle 41">
            <a:extLst>
              <a:ext uri="{FF2B5EF4-FFF2-40B4-BE49-F238E27FC236}">
                <a16:creationId xmlns:a16="http://schemas.microsoft.com/office/drawing/2014/main" id="{DBF6F5EA-D8DD-40E4-AB5C-EDDC56117BB2}"/>
              </a:ext>
            </a:extLst>
          </p:cNvPr>
          <p:cNvSpPr/>
          <p:nvPr/>
        </p:nvSpPr>
        <p:spPr>
          <a:xfrm>
            <a:off x="2720026" y="1306591"/>
            <a:ext cx="515665"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t>
            </a:r>
          </a:p>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Composer</a:t>
            </a:r>
          </a:p>
        </p:txBody>
      </p:sp>
      <p:sp>
        <p:nvSpPr>
          <p:cNvPr id="43" name="Rounded Rectangle 11">
            <a:extLst>
              <a:ext uri="{FF2B5EF4-FFF2-40B4-BE49-F238E27FC236}">
                <a16:creationId xmlns:a16="http://schemas.microsoft.com/office/drawing/2014/main" id="{7C338FD6-C72C-4437-A8DE-73811766D850}"/>
              </a:ext>
            </a:extLst>
          </p:cNvPr>
          <p:cNvSpPr>
            <a:spLocks noChangeArrowheads="1"/>
          </p:cNvSpPr>
          <p:nvPr/>
        </p:nvSpPr>
        <p:spPr bwMode="auto">
          <a:xfrm>
            <a:off x="820703" y="1904066"/>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Management</a:t>
            </a:r>
          </a:p>
        </p:txBody>
      </p:sp>
      <p:sp>
        <p:nvSpPr>
          <p:cNvPr id="44" name="Rectangle 43">
            <a:extLst>
              <a:ext uri="{FF2B5EF4-FFF2-40B4-BE49-F238E27FC236}">
                <a16:creationId xmlns:a16="http://schemas.microsoft.com/office/drawing/2014/main" id="{ABAFAC70-1D9B-4A6C-8373-8796F83903D3}"/>
              </a:ext>
            </a:extLst>
          </p:cNvPr>
          <p:cNvSpPr/>
          <p:nvPr/>
        </p:nvSpPr>
        <p:spPr>
          <a:xfrm>
            <a:off x="947125" y="2136102"/>
            <a:ext cx="96359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API</a:t>
            </a:r>
          </a:p>
        </p:txBody>
      </p:sp>
      <p:sp>
        <p:nvSpPr>
          <p:cNvPr id="45" name="Rounded Rectangle 11">
            <a:extLst>
              <a:ext uri="{FF2B5EF4-FFF2-40B4-BE49-F238E27FC236}">
                <a16:creationId xmlns:a16="http://schemas.microsoft.com/office/drawing/2014/main" id="{8F273BA4-EF97-421A-AB38-7870C799F767}"/>
              </a:ext>
            </a:extLst>
          </p:cNvPr>
          <p:cNvSpPr>
            <a:spLocks noChangeArrowheads="1"/>
          </p:cNvSpPr>
          <p:nvPr/>
        </p:nvSpPr>
        <p:spPr bwMode="auto">
          <a:xfrm>
            <a:off x="921721" y="2356962"/>
            <a:ext cx="501056"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Terraform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46" name="Rounded Rectangle 11">
            <a:extLst>
              <a:ext uri="{FF2B5EF4-FFF2-40B4-BE49-F238E27FC236}">
                <a16:creationId xmlns:a16="http://schemas.microsoft.com/office/drawing/2014/main" id="{2B6DF0BB-43CF-4AA1-B6DF-1FD48B829C90}"/>
              </a:ext>
            </a:extLst>
          </p:cNvPr>
          <p:cNvSpPr>
            <a:spLocks noChangeArrowheads="1"/>
          </p:cNvSpPr>
          <p:nvPr/>
        </p:nvSpPr>
        <p:spPr bwMode="auto">
          <a:xfrm>
            <a:off x="2080991" y="1904033"/>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l"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Instance Management</a:t>
            </a:r>
          </a:p>
        </p:txBody>
      </p:sp>
      <p:sp>
        <p:nvSpPr>
          <p:cNvPr id="47" name="Rectangle 46">
            <a:extLst>
              <a:ext uri="{FF2B5EF4-FFF2-40B4-BE49-F238E27FC236}">
                <a16:creationId xmlns:a16="http://schemas.microsoft.com/office/drawing/2014/main" id="{AEE9C959-BAED-43E1-80D9-71F80B465661}"/>
              </a:ext>
            </a:extLst>
          </p:cNvPr>
          <p:cNvSpPr/>
          <p:nvPr/>
        </p:nvSpPr>
        <p:spPr>
          <a:xfrm>
            <a:off x="2224879" y="2124353"/>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Workload</a:t>
            </a:r>
          </a:p>
        </p:txBody>
      </p:sp>
      <p:sp>
        <p:nvSpPr>
          <p:cNvPr id="48" name="Rectangle 47">
            <a:extLst>
              <a:ext uri="{FF2B5EF4-FFF2-40B4-BE49-F238E27FC236}">
                <a16:creationId xmlns:a16="http://schemas.microsoft.com/office/drawing/2014/main" id="{61703EB4-B692-433F-B38E-D40F9EEFC0F4}"/>
              </a:ext>
            </a:extLst>
          </p:cNvPr>
          <p:cNvSpPr/>
          <p:nvPr/>
        </p:nvSpPr>
        <p:spPr>
          <a:xfrm>
            <a:off x="2224879" y="2349700"/>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a:t>
            </a:r>
          </a:p>
        </p:txBody>
      </p:sp>
      <p:sp>
        <p:nvSpPr>
          <p:cNvPr id="49" name="Rounded Rectangle 11">
            <a:extLst>
              <a:ext uri="{FF2B5EF4-FFF2-40B4-BE49-F238E27FC236}">
                <a16:creationId xmlns:a16="http://schemas.microsoft.com/office/drawing/2014/main" id="{7A5BA4E7-C177-4F4E-AD65-7E06710E1A35}"/>
              </a:ext>
            </a:extLst>
          </p:cNvPr>
          <p:cNvSpPr>
            <a:spLocks noChangeArrowheads="1"/>
          </p:cNvSpPr>
          <p:nvPr/>
        </p:nvSpPr>
        <p:spPr bwMode="auto">
          <a:xfrm>
            <a:off x="846356" y="2711329"/>
            <a:ext cx="2905462" cy="283650"/>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IaaS Management</a:t>
            </a:r>
          </a:p>
        </p:txBody>
      </p:sp>
      <p:sp>
        <p:nvSpPr>
          <p:cNvPr id="50" name="Rounded Rectangle 11">
            <a:extLst>
              <a:ext uri="{FF2B5EF4-FFF2-40B4-BE49-F238E27FC236}">
                <a16:creationId xmlns:a16="http://schemas.microsoft.com/office/drawing/2014/main" id="{7493BD00-BE82-44ED-821D-7C1408268D63}"/>
              </a:ext>
            </a:extLst>
          </p:cNvPr>
          <p:cNvSpPr>
            <a:spLocks noChangeArrowheads="1"/>
          </p:cNvSpPr>
          <p:nvPr/>
        </p:nvSpPr>
        <p:spPr bwMode="auto">
          <a:xfrm>
            <a:off x="1448021" y="2356962"/>
            <a:ext cx="499047"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Helm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51" name="Rounded Rectangle 47">
            <a:extLst>
              <a:ext uri="{FF2B5EF4-FFF2-40B4-BE49-F238E27FC236}">
                <a16:creationId xmlns:a16="http://schemas.microsoft.com/office/drawing/2014/main" id="{4AA1CE7A-C198-4667-87D4-B64E298F5642}"/>
              </a:ext>
            </a:extLst>
          </p:cNvPr>
          <p:cNvSpPr>
            <a:spLocks noChangeArrowheads="1"/>
          </p:cNvSpPr>
          <p:nvPr/>
        </p:nvSpPr>
        <p:spPr bwMode="auto">
          <a:xfrm>
            <a:off x="3362989" y="1085522"/>
            <a:ext cx="461549" cy="1552884"/>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vert="vert270"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&amp; Template </a:t>
            </a:r>
          </a:p>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Library</a:t>
            </a:r>
          </a:p>
        </p:txBody>
      </p:sp>
      <p:grpSp>
        <p:nvGrpSpPr>
          <p:cNvPr id="52" name="Group 51">
            <a:extLst>
              <a:ext uri="{FF2B5EF4-FFF2-40B4-BE49-F238E27FC236}">
                <a16:creationId xmlns:a16="http://schemas.microsoft.com/office/drawing/2014/main" id="{B33B3404-B581-4F5D-AEDD-89843292EE43}"/>
              </a:ext>
            </a:extLst>
          </p:cNvPr>
          <p:cNvGrpSpPr/>
          <p:nvPr/>
        </p:nvGrpSpPr>
        <p:grpSpPr>
          <a:xfrm>
            <a:off x="4440792" y="2945679"/>
            <a:ext cx="4322066" cy="410383"/>
            <a:chOff x="3416669" y="4633566"/>
            <a:chExt cx="4322066" cy="410383"/>
          </a:xfrm>
        </p:grpSpPr>
        <p:grpSp>
          <p:nvGrpSpPr>
            <p:cNvPr id="53" name="Group 52">
              <a:extLst>
                <a:ext uri="{FF2B5EF4-FFF2-40B4-BE49-F238E27FC236}">
                  <a16:creationId xmlns:a16="http://schemas.microsoft.com/office/drawing/2014/main" id="{2EDC8E0E-BFF1-4EEF-B44B-CD6DA7BB1EB8}"/>
                </a:ext>
              </a:extLst>
            </p:cNvPr>
            <p:cNvGrpSpPr/>
            <p:nvPr/>
          </p:nvGrpSpPr>
          <p:grpSpPr>
            <a:xfrm>
              <a:off x="3416669" y="4638171"/>
              <a:ext cx="687943" cy="393192"/>
              <a:chOff x="2438401" y="4249301"/>
              <a:chExt cx="687943" cy="393192"/>
            </a:xfrm>
          </p:grpSpPr>
          <p:grpSp>
            <p:nvGrpSpPr>
              <p:cNvPr id="75" name="Group 74">
                <a:extLst>
                  <a:ext uri="{FF2B5EF4-FFF2-40B4-BE49-F238E27FC236}">
                    <a16:creationId xmlns:a16="http://schemas.microsoft.com/office/drawing/2014/main" id="{A9763E27-3C14-4CF9-90B1-9021110A254E}"/>
                  </a:ext>
                </a:extLst>
              </p:cNvPr>
              <p:cNvGrpSpPr/>
              <p:nvPr/>
            </p:nvGrpSpPr>
            <p:grpSpPr>
              <a:xfrm>
                <a:off x="2438401" y="4249301"/>
                <a:ext cx="687943" cy="393192"/>
                <a:chOff x="3293149" y="5022842"/>
                <a:chExt cx="8606679" cy="1348760"/>
              </a:xfrm>
            </p:grpSpPr>
            <p:sp>
              <p:nvSpPr>
                <p:cNvPr id="77" name="Cloud 76">
                  <a:extLst>
                    <a:ext uri="{FF2B5EF4-FFF2-40B4-BE49-F238E27FC236}">
                      <a16:creationId xmlns:a16="http://schemas.microsoft.com/office/drawing/2014/main" id="{77D31E74-35D4-440C-B628-6891EE33DBA2}"/>
                    </a:ext>
                  </a:extLst>
                </p:cNvPr>
                <p:cNvSpPr/>
                <p:nvPr/>
              </p:nvSpPr>
              <p:spPr>
                <a:xfrm>
                  <a:off x="3293149" y="5022842"/>
                  <a:ext cx="8606679" cy="1348760"/>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8" name="Rectangle 77">
                  <a:extLst>
                    <a:ext uri="{FF2B5EF4-FFF2-40B4-BE49-F238E27FC236}">
                      <a16:creationId xmlns:a16="http://schemas.microsoft.com/office/drawing/2014/main" id="{A3FB855E-BA86-4C3E-BE80-9E64A9AE2776}"/>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6" name="Picture 75">
                <a:extLst>
                  <a:ext uri="{FF2B5EF4-FFF2-40B4-BE49-F238E27FC236}">
                    <a16:creationId xmlns:a16="http://schemas.microsoft.com/office/drawing/2014/main" id="{A9287041-63AC-4582-B38E-94425C456338}"/>
                  </a:ext>
                </a:extLst>
              </p:cNvPr>
              <p:cNvPicPr>
                <a:picLocks noChangeAspect="1"/>
              </p:cNvPicPr>
              <p:nvPr/>
            </p:nvPicPr>
            <p:blipFill>
              <a:blip r:embed="rId2"/>
              <a:stretch>
                <a:fillRect/>
              </a:stretch>
            </p:blipFill>
            <p:spPr>
              <a:xfrm>
                <a:off x="2614733" y="4379306"/>
                <a:ext cx="365760" cy="137160"/>
              </a:xfrm>
              <a:prstGeom prst="rect">
                <a:avLst/>
              </a:prstGeom>
            </p:spPr>
          </p:pic>
        </p:grpSp>
        <p:grpSp>
          <p:nvGrpSpPr>
            <p:cNvPr id="54" name="Group 53">
              <a:extLst>
                <a:ext uri="{FF2B5EF4-FFF2-40B4-BE49-F238E27FC236}">
                  <a16:creationId xmlns:a16="http://schemas.microsoft.com/office/drawing/2014/main" id="{229F592C-7D51-499A-BF8B-325A3841B013}"/>
                </a:ext>
              </a:extLst>
            </p:cNvPr>
            <p:cNvGrpSpPr/>
            <p:nvPr/>
          </p:nvGrpSpPr>
          <p:grpSpPr>
            <a:xfrm>
              <a:off x="4194827" y="4642417"/>
              <a:ext cx="640080" cy="391529"/>
              <a:chOff x="3583088" y="4272078"/>
              <a:chExt cx="640080" cy="391529"/>
            </a:xfrm>
          </p:grpSpPr>
          <p:grpSp>
            <p:nvGrpSpPr>
              <p:cNvPr id="71" name="Group 70">
                <a:extLst>
                  <a:ext uri="{FF2B5EF4-FFF2-40B4-BE49-F238E27FC236}">
                    <a16:creationId xmlns:a16="http://schemas.microsoft.com/office/drawing/2014/main" id="{2FEE858D-9C2E-4C3C-B7CC-A967E6CE1FBB}"/>
                  </a:ext>
                </a:extLst>
              </p:cNvPr>
              <p:cNvGrpSpPr>
                <a:grpSpLocks noChangeAspect="1"/>
              </p:cNvGrpSpPr>
              <p:nvPr/>
            </p:nvGrpSpPr>
            <p:grpSpPr>
              <a:xfrm>
                <a:off x="3583088" y="4272078"/>
                <a:ext cx="640080" cy="391529"/>
                <a:chOff x="3293149" y="5022842"/>
                <a:chExt cx="8606679" cy="1595336"/>
              </a:xfrm>
            </p:grpSpPr>
            <p:sp>
              <p:nvSpPr>
                <p:cNvPr id="73" name="Cloud 72">
                  <a:extLst>
                    <a:ext uri="{FF2B5EF4-FFF2-40B4-BE49-F238E27FC236}">
                      <a16:creationId xmlns:a16="http://schemas.microsoft.com/office/drawing/2014/main" id="{3C862CB6-D6FD-4352-A7E4-3F33F617BFE6}"/>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4" name="Rectangle 73">
                  <a:extLst>
                    <a:ext uri="{FF2B5EF4-FFF2-40B4-BE49-F238E27FC236}">
                      <a16:creationId xmlns:a16="http://schemas.microsoft.com/office/drawing/2014/main" id="{7813A063-EC2E-4B29-B2E5-D16208E5CCEB}"/>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2" name="Picture 71">
                <a:extLst>
                  <a:ext uri="{FF2B5EF4-FFF2-40B4-BE49-F238E27FC236}">
                    <a16:creationId xmlns:a16="http://schemas.microsoft.com/office/drawing/2014/main" id="{B6408AD8-B60A-409C-B108-6EFD588FB132}"/>
                  </a:ext>
                </a:extLst>
              </p:cNvPr>
              <p:cNvPicPr>
                <a:picLocks noChangeAspect="1"/>
              </p:cNvPicPr>
              <p:nvPr/>
            </p:nvPicPr>
            <p:blipFill>
              <a:blip r:embed="rId3"/>
              <a:stretch>
                <a:fillRect/>
              </a:stretch>
            </p:blipFill>
            <p:spPr>
              <a:xfrm>
                <a:off x="3797842" y="4408928"/>
                <a:ext cx="247519" cy="137160"/>
              </a:xfrm>
              <a:prstGeom prst="rect">
                <a:avLst/>
              </a:prstGeom>
              <a:solidFill>
                <a:schemeClr val="tx2"/>
              </a:solidFill>
            </p:spPr>
          </p:pic>
        </p:grpSp>
        <p:grpSp>
          <p:nvGrpSpPr>
            <p:cNvPr id="55" name="Group 54">
              <a:extLst>
                <a:ext uri="{FF2B5EF4-FFF2-40B4-BE49-F238E27FC236}">
                  <a16:creationId xmlns:a16="http://schemas.microsoft.com/office/drawing/2014/main" id="{BEE27A42-5597-44E1-9794-8665966D7BBF}"/>
                </a:ext>
              </a:extLst>
            </p:cNvPr>
            <p:cNvGrpSpPr/>
            <p:nvPr/>
          </p:nvGrpSpPr>
          <p:grpSpPr>
            <a:xfrm>
              <a:off x="5652653" y="4649502"/>
              <a:ext cx="640080" cy="391529"/>
              <a:chOff x="4621550" y="4155675"/>
              <a:chExt cx="640080" cy="391529"/>
            </a:xfrm>
          </p:grpSpPr>
          <p:grpSp>
            <p:nvGrpSpPr>
              <p:cNvPr id="67" name="Group 66">
                <a:extLst>
                  <a:ext uri="{FF2B5EF4-FFF2-40B4-BE49-F238E27FC236}">
                    <a16:creationId xmlns:a16="http://schemas.microsoft.com/office/drawing/2014/main" id="{D99124F7-CB08-43CA-B753-31208A6526B8}"/>
                  </a:ext>
                </a:extLst>
              </p:cNvPr>
              <p:cNvGrpSpPr>
                <a:grpSpLocks noChangeAspect="1"/>
              </p:cNvGrpSpPr>
              <p:nvPr/>
            </p:nvGrpSpPr>
            <p:grpSpPr>
              <a:xfrm>
                <a:off x="4621550" y="4155675"/>
                <a:ext cx="640080" cy="391529"/>
                <a:chOff x="3293149" y="5022842"/>
                <a:chExt cx="8606679" cy="1595336"/>
              </a:xfrm>
            </p:grpSpPr>
            <p:sp>
              <p:nvSpPr>
                <p:cNvPr id="69" name="Cloud 68">
                  <a:extLst>
                    <a:ext uri="{FF2B5EF4-FFF2-40B4-BE49-F238E27FC236}">
                      <a16:creationId xmlns:a16="http://schemas.microsoft.com/office/drawing/2014/main" id="{D9E18DEB-6986-4FF6-8E17-5EA8B750E762}"/>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0" name="Rectangle 69">
                  <a:extLst>
                    <a:ext uri="{FF2B5EF4-FFF2-40B4-BE49-F238E27FC236}">
                      <a16:creationId xmlns:a16="http://schemas.microsoft.com/office/drawing/2014/main" id="{98DD2376-8762-4B9D-AAF9-AE1D3FEB2EFA}"/>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8" name="Picture 67">
                <a:extLst>
                  <a:ext uri="{FF2B5EF4-FFF2-40B4-BE49-F238E27FC236}">
                    <a16:creationId xmlns:a16="http://schemas.microsoft.com/office/drawing/2014/main" id="{66FDCA25-CB2F-4FE0-9D78-D09D1D3AC2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2413" y="4312860"/>
                <a:ext cx="225552" cy="91440"/>
              </a:xfrm>
              <a:prstGeom prst="rect">
                <a:avLst/>
              </a:prstGeom>
            </p:spPr>
          </p:pic>
        </p:grpSp>
        <p:grpSp>
          <p:nvGrpSpPr>
            <p:cNvPr id="56" name="Group 55">
              <a:extLst>
                <a:ext uri="{FF2B5EF4-FFF2-40B4-BE49-F238E27FC236}">
                  <a16:creationId xmlns:a16="http://schemas.microsoft.com/office/drawing/2014/main" id="{85B92964-494C-40A2-A7DF-1AD8BDBA20D6}"/>
                </a:ext>
              </a:extLst>
            </p:cNvPr>
            <p:cNvGrpSpPr/>
            <p:nvPr/>
          </p:nvGrpSpPr>
          <p:grpSpPr>
            <a:xfrm>
              <a:off x="6375654" y="4652420"/>
              <a:ext cx="640080" cy="391529"/>
              <a:chOff x="5398334" y="4259067"/>
              <a:chExt cx="640080" cy="391529"/>
            </a:xfrm>
          </p:grpSpPr>
          <p:grpSp>
            <p:nvGrpSpPr>
              <p:cNvPr id="63" name="Group 62">
                <a:extLst>
                  <a:ext uri="{FF2B5EF4-FFF2-40B4-BE49-F238E27FC236}">
                    <a16:creationId xmlns:a16="http://schemas.microsoft.com/office/drawing/2014/main" id="{EF8B16D4-1105-4D20-BE03-8ED7B5AE9960}"/>
                  </a:ext>
                </a:extLst>
              </p:cNvPr>
              <p:cNvGrpSpPr>
                <a:grpSpLocks noChangeAspect="1"/>
              </p:cNvGrpSpPr>
              <p:nvPr/>
            </p:nvGrpSpPr>
            <p:grpSpPr>
              <a:xfrm>
                <a:off x="5398334" y="4259067"/>
                <a:ext cx="640080" cy="391529"/>
                <a:chOff x="3293149" y="5022842"/>
                <a:chExt cx="8606679" cy="1595336"/>
              </a:xfrm>
            </p:grpSpPr>
            <p:sp>
              <p:nvSpPr>
                <p:cNvPr id="65" name="Cloud 64">
                  <a:extLst>
                    <a:ext uri="{FF2B5EF4-FFF2-40B4-BE49-F238E27FC236}">
                      <a16:creationId xmlns:a16="http://schemas.microsoft.com/office/drawing/2014/main" id="{A5334FA0-5751-454F-B771-617D1350D7B8}"/>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66" name="Rectangle 65">
                  <a:extLst>
                    <a:ext uri="{FF2B5EF4-FFF2-40B4-BE49-F238E27FC236}">
                      <a16:creationId xmlns:a16="http://schemas.microsoft.com/office/drawing/2014/main" id="{8671BBB1-3868-43AC-9A68-AFA21CD00BB9}"/>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4" name="Picture 63">
                <a:extLst>
                  <a:ext uri="{FF2B5EF4-FFF2-40B4-BE49-F238E27FC236}">
                    <a16:creationId xmlns:a16="http://schemas.microsoft.com/office/drawing/2014/main" id="{6D804748-C977-41DF-8245-36486D0E66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638" y="4334556"/>
                <a:ext cx="205006" cy="228600"/>
              </a:xfrm>
              <a:prstGeom prst="rect">
                <a:avLst/>
              </a:prstGeom>
              <a:solidFill>
                <a:schemeClr val="bg2">
                  <a:lumMod val="95000"/>
                </a:schemeClr>
              </a:solidFill>
            </p:spPr>
          </p:pic>
        </p:grpSp>
        <p:grpSp>
          <p:nvGrpSpPr>
            <p:cNvPr id="57" name="Group 56">
              <a:extLst>
                <a:ext uri="{FF2B5EF4-FFF2-40B4-BE49-F238E27FC236}">
                  <a16:creationId xmlns:a16="http://schemas.microsoft.com/office/drawing/2014/main" id="{D6652FFB-EC8F-4A1F-AC63-D9F65D6B4648}"/>
                </a:ext>
              </a:extLst>
            </p:cNvPr>
            <p:cNvGrpSpPr/>
            <p:nvPr/>
          </p:nvGrpSpPr>
          <p:grpSpPr>
            <a:xfrm>
              <a:off x="7098655" y="4633566"/>
              <a:ext cx="640080" cy="391529"/>
              <a:chOff x="6705249" y="4115213"/>
              <a:chExt cx="640080" cy="391529"/>
            </a:xfrm>
          </p:grpSpPr>
          <p:sp>
            <p:nvSpPr>
              <p:cNvPr id="61" name="Cloud 60">
                <a:extLst>
                  <a:ext uri="{FF2B5EF4-FFF2-40B4-BE49-F238E27FC236}">
                    <a16:creationId xmlns:a16="http://schemas.microsoft.com/office/drawing/2014/main" id="{8FF2516D-4C68-41F7-9625-5FEF5A0D4898}"/>
                  </a:ext>
                </a:extLst>
              </p:cNvPr>
              <p:cNvSpPr/>
              <p:nvPr/>
            </p:nvSpPr>
            <p:spPr>
              <a:xfrm>
                <a:off x="6705249" y="4115213"/>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2" name="Picture 10" descr="http://ci52.actonsoftware.com/acton/attachment/8432/f-002b/1/-/-/-/-/image.png">
                <a:extLst>
                  <a:ext uri="{FF2B5EF4-FFF2-40B4-BE49-F238E27FC236}">
                    <a16:creationId xmlns:a16="http://schemas.microsoft.com/office/drawing/2014/main" id="{CC6C79F8-28F6-4D5E-9543-A172E565A3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4044" y="4212741"/>
                <a:ext cx="228600" cy="228600"/>
              </a:xfrm>
              <a:prstGeom prst="rect">
                <a:avLst/>
              </a:prstGeom>
              <a:solidFill>
                <a:schemeClr val="tx2"/>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2D9FA736-64E7-4D9A-BC5D-D2BB8474A67E}"/>
                </a:ext>
              </a:extLst>
            </p:cNvPr>
            <p:cNvGrpSpPr/>
            <p:nvPr/>
          </p:nvGrpSpPr>
          <p:grpSpPr>
            <a:xfrm>
              <a:off x="4925122" y="4642417"/>
              <a:ext cx="640080" cy="391529"/>
              <a:chOff x="8091802" y="4123702"/>
              <a:chExt cx="640080" cy="391529"/>
            </a:xfrm>
          </p:grpSpPr>
          <p:sp>
            <p:nvSpPr>
              <p:cNvPr id="59" name="Cloud 58">
                <a:extLst>
                  <a:ext uri="{FF2B5EF4-FFF2-40B4-BE49-F238E27FC236}">
                    <a16:creationId xmlns:a16="http://schemas.microsoft.com/office/drawing/2014/main" id="{F34FFFE9-17EC-47B0-A64F-0A5DDF9D36E7}"/>
                  </a:ext>
                </a:extLst>
              </p:cNvPr>
              <p:cNvSpPr/>
              <p:nvPr/>
            </p:nvSpPr>
            <p:spPr>
              <a:xfrm>
                <a:off x="8091802" y="4123702"/>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0" name="Picture 59">
                <a:extLst>
                  <a:ext uri="{FF2B5EF4-FFF2-40B4-BE49-F238E27FC236}">
                    <a16:creationId xmlns:a16="http://schemas.microsoft.com/office/drawing/2014/main" id="{EADD609B-423C-4813-80D1-0D7B7D15ECDC}"/>
                  </a:ext>
                </a:extLst>
              </p:cNvPr>
              <p:cNvPicPr>
                <a:picLocks noChangeAspect="1"/>
              </p:cNvPicPr>
              <p:nvPr/>
            </p:nvPicPr>
            <p:blipFill>
              <a:blip r:embed="rId7"/>
              <a:stretch>
                <a:fillRect/>
              </a:stretch>
            </p:blipFill>
            <p:spPr>
              <a:xfrm>
                <a:off x="8294503" y="4227640"/>
                <a:ext cx="282917" cy="182880"/>
              </a:xfrm>
              <a:prstGeom prst="rect">
                <a:avLst/>
              </a:prstGeom>
              <a:solidFill>
                <a:schemeClr val="bg2">
                  <a:lumMod val="95000"/>
                </a:schemeClr>
              </a:solidFill>
            </p:spPr>
          </p:pic>
        </p:grpSp>
      </p:grpSp>
      <p:sp>
        <p:nvSpPr>
          <p:cNvPr id="80" name="Slide Number Placeholder 1">
            <a:extLst>
              <a:ext uri="{FF2B5EF4-FFF2-40B4-BE49-F238E27FC236}">
                <a16:creationId xmlns:a16="http://schemas.microsoft.com/office/drawing/2014/main" id="{BD6CF049-AB34-4D0D-99C2-5B7ADE384FC9}"/>
              </a:ext>
            </a:extLst>
          </p:cNvPr>
          <p:cNvSpPr>
            <a:spLocks noGrp="1"/>
          </p:cNvSpPr>
          <p:nvPr>
            <p:ph type="sldNum" sz="quarter" idx="10"/>
          </p:nvPr>
        </p:nvSpPr>
        <p:spPr>
          <a:xfrm>
            <a:off x="8673737" y="4843350"/>
            <a:ext cx="328863" cy="167485"/>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43</a:t>
            </a:fld>
            <a:endParaRPr kumimoji="0" lang="en-US" sz="600" b="0" i="0" u="none" strike="noStrike" kern="1200" cap="none" spc="0" normalizeH="0" baseline="0" noProof="0">
              <a:ln>
                <a:noFill/>
              </a:ln>
              <a:effectLst/>
              <a:uLnTx/>
              <a:uFillTx/>
              <a:latin typeface="Arial"/>
              <a:cs typeface="Arial" charset="0"/>
            </a:endParaRPr>
          </a:p>
        </p:txBody>
      </p:sp>
      <p:sp>
        <p:nvSpPr>
          <p:cNvPr id="79" name="Footer Placeholder 3">
            <a:extLst>
              <a:ext uri="{FF2B5EF4-FFF2-40B4-BE49-F238E27FC236}">
                <a16:creationId xmlns:a16="http://schemas.microsoft.com/office/drawing/2014/main" id="{67BEA555-A620-442C-AE73-F2413D4EBFD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81" name="Picture 80">
            <a:extLst>
              <a:ext uri="{FF2B5EF4-FFF2-40B4-BE49-F238E27FC236}">
                <a16:creationId xmlns:a16="http://schemas.microsoft.com/office/drawing/2014/main" id="{35B814C2-D194-1441-96D0-253DF6FEB0E1}"/>
              </a:ext>
            </a:extLst>
          </p:cNvPr>
          <p:cNvPicPr>
            <a:picLocks noChangeAspect="1"/>
          </p:cNvPicPr>
          <p:nvPr/>
        </p:nvPicPr>
        <p:blipFill>
          <a:blip r:embed="rId8"/>
          <a:stretch>
            <a:fillRect/>
          </a:stretch>
        </p:blipFill>
        <p:spPr>
          <a:xfrm>
            <a:off x="4019330" y="251501"/>
            <a:ext cx="1105341" cy="55665"/>
          </a:xfrm>
          <a:prstGeom prst="rect">
            <a:avLst/>
          </a:prstGeom>
        </p:spPr>
      </p:pic>
      <p:sp>
        <p:nvSpPr>
          <p:cNvPr id="82"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Cloud Automation Manager</a:t>
            </a:r>
            <a:endParaRPr lang="en-US" sz="2400" i="1" dirty="0">
              <a:solidFill>
                <a:schemeClr val="bg2"/>
              </a:solidFill>
              <a:latin typeface="IBM Plex Sans Light" panose="020B0503050000000000" pitchFamily="34" charset="77"/>
            </a:endParaRPr>
          </a:p>
        </p:txBody>
      </p:sp>
    </p:spTree>
    <p:extLst>
      <p:ext uri="{BB962C8B-B14F-4D97-AF65-F5344CB8AC3E}">
        <p14:creationId xmlns:p14="http://schemas.microsoft.com/office/powerpoint/2010/main" val="1840969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References</a:t>
            </a:r>
            <a:endParaRPr lang="en-US" sz="2400" i="1" dirty="0">
              <a:solidFill>
                <a:schemeClr val="bg2"/>
              </a:solidFill>
              <a:latin typeface="IBM Plex Sans Light" panose="020B0503050000000000" pitchFamily="34" charset="77"/>
            </a:endParaRP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0" y="943664"/>
            <a:ext cx="9144000" cy="3954929"/>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Transformation Advisor -  </a:t>
            </a:r>
            <a:r>
              <a:rPr lang="en-US" sz="1250" dirty="0">
                <a:solidFill>
                  <a:schemeClr val="bg2"/>
                </a:solidFill>
                <a:latin typeface="IBM Plex Sans Light" panose="020B0503050000000000" pitchFamily="34" charset="77"/>
                <a:cs typeface="Arial" panose="020B0604020202020204" pitchFamily="34" charset="0"/>
                <a:hlinkClick r:id="rId3"/>
              </a:rPr>
              <a:t>https://developer.ibm.com/app-modernization/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Microclimate - </a:t>
            </a:r>
            <a:r>
              <a:rPr lang="en-US" sz="1250" dirty="0">
                <a:solidFill>
                  <a:schemeClr val="bg2"/>
                </a:solidFill>
                <a:latin typeface="IBM Plex Sans Light" panose="020B0503050000000000" pitchFamily="34" charset="77"/>
                <a:cs typeface="Arial" panose="020B0604020202020204" pitchFamily="34" charset="0"/>
                <a:hlinkClick r:id="rId4"/>
              </a:rPr>
              <a:t>https://www.ibm.com/us-en/marketplace/microclimate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Liberty - </a:t>
            </a:r>
            <a:r>
              <a:rPr lang="en-US" sz="1250" dirty="0">
                <a:solidFill>
                  <a:schemeClr val="bg2"/>
                </a:solidFill>
                <a:latin typeface="IBM Plex Sans Light" panose="020B0503050000000000" pitchFamily="34" charset="77"/>
                <a:cs typeface="Arial" panose="020B0604020202020204" pitchFamily="34" charset="0"/>
                <a:hlinkClick r:id="rId5"/>
              </a:rPr>
              <a:t>http://wasdev.net/</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Cloud Automation Manager (CAM) - </a:t>
            </a:r>
            <a:r>
              <a:rPr lang="en-US" sz="1250" dirty="0">
                <a:solidFill>
                  <a:schemeClr val="bg2"/>
                </a:solidFill>
                <a:latin typeface="IBM Plex Sans Light" panose="020B0503050000000000" pitchFamily="34" charset="77"/>
                <a:cs typeface="Arial" panose="020B0604020202020204" pitchFamily="34" charset="0"/>
                <a:hlinkClick r:id="rId6"/>
              </a:rPr>
              <a:t>https://developer.ibm.com/cloudautomation/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Free online Garage Method Courses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7"/>
              </a:rPr>
              <a:t>https://www.ibm.com/cloud/garage/content/course/websphere-on-cloud-private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App Modernization Field Guide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8"/>
              </a:rPr>
              <a:t>https://www.ibm.com/cloud/garage/content/culture/app-modernization-field-guide/</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Application Server Migration Toolkit - </a:t>
            </a:r>
            <a:r>
              <a:rPr lang="en-US" sz="3200" dirty="0">
                <a:solidFill>
                  <a:schemeClr val="bg2"/>
                </a:solidFill>
                <a:latin typeface="IBM Plex Sans Light" panose="020B0503050000000000" pitchFamily="34" charset="77"/>
                <a:cs typeface="Arial" panose="020B0604020202020204" pitchFamily="34" charset="0"/>
              </a:rPr>
              <a:t>   </a:t>
            </a:r>
            <a:br>
              <a:rPr lang="en-US" sz="320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9"/>
              </a:rPr>
              <a:t>https://www.ibm.com/developerworks/library/mw-1701-was-migration/index.html</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endParaRPr lang="en-US" sz="1250" dirty="0">
              <a:solidFill>
                <a:schemeClr val="bg2"/>
              </a:solidFill>
              <a:latin typeface="IBM Plex Sans Light" panose="020B0503050000000000" pitchFamily="34" charset="77"/>
              <a:cs typeface="Arial" panose="020B0604020202020204" pitchFamily="34" charset="0"/>
            </a:endParaRPr>
          </a:p>
          <a:p>
            <a:pPr marL="251460" lvl="1">
              <a:spcAft>
                <a:spcPts val="300"/>
              </a:spcAft>
            </a:pPr>
            <a:endParaRPr lang="en-US" sz="1250" dirty="0">
              <a:solidFill>
                <a:schemeClr val="bg2"/>
              </a:solidFill>
              <a:latin typeface="IBM Plex Sans Light" panose="020B0503050000000000" pitchFamily="34" charset="77"/>
              <a:cs typeface="Arial" panose="020B0604020202020204" pitchFamily="34" charset="0"/>
            </a:endParaRPr>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44</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6950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9AEB1D3-E94F-B444-94FD-27D6EEC4B98E}"/>
              </a:ext>
            </a:extLst>
          </p:cNvPr>
          <p:cNvGrpSpPr/>
          <p:nvPr/>
        </p:nvGrpSpPr>
        <p:grpSpPr>
          <a:xfrm>
            <a:off x="3661372" y="2375454"/>
            <a:ext cx="2028815" cy="2035543"/>
            <a:chOff x="3530600" y="1078967"/>
            <a:chExt cx="4140200" cy="4164339"/>
          </a:xfrm>
        </p:grpSpPr>
        <p:pic>
          <p:nvPicPr>
            <p:cNvPr id="9" name="Picture 8">
              <a:extLst>
                <a:ext uri="{FF2B5EF4-FFF2-40B4-BE49-F238E27FC236}">
                  <a16:creationId xmlns:a16="http://schemas.microsoft.com/office/drawing/2014/main" id="{9E4B5E65-0997-344B-A6D8-62E45FB7FB7F}"/>
                </a:ext>
              </a:extLst>
            </p:cNvPr>
            <p:cNvPicPr>
              <a:picLocks noChangeAspect="1"/>
            </p:cNvPicPr>
            <p:nvPr/>
          </p:nvPicPr>
          <p:blipFill>
            <a:blip r:embed="rId2"/>
            <a:stretch>
              <a:fillRect/>
            </a:stretch>
          </p:blipFill>
          <p:spPr>
            <a:xfrm>
              <a:off x="3530600" y="1079500"/>
              <a:ext cx="2082800" cy="2984500"/>
            </a:xfrm>
            <a:prstGeom prst="rect">
              <a:avLst/>
            </a:prstGeom>
          </p:spPr>
        </p:pic>
        <p:pic>
          <p:nvPicPr>
            <p:cNvPr id="10" name="Picture 9">
              <a:extLst>
                <a:ext uri="{FF2B5EF4-FFF2-40B4-BE49-F238E27FC236}">
                  <a16:creationId xmlns:a16="http://schemas.microsoft.com/office/drawing/2014/main" id="{5D331C29-FF28-4747-A197-FEF7BD416F5A}"/>
                </a:ext>
              </a:extLst>
            </p:cNvPr>
            <p:cNvPicPr>
              <a:picLocks noChangeAspect="1"/>
            </p:cNvPicPr>
            <p:nvPr/>
          </p:nvPicPr>
          <p:blipFill>
            <a:blip r:embed="rId3"/>
            <a:stretch>
              <a:fillRect/>
            </a:stretch>
          </p:blipFill>
          <p:spPr>
            <a:xfrm>
              <a:off x="5613400" y="1078967"/>
              <a:ext cx="2057400" cy="3060700"/>
            </a:xfrm>
            <a:prstGeom prst="rect">
              <a:avLst/>
            </a:prstGeom>
          </p:spPr>
        </p:pic>
        <p:pic>
          <p:nvPicPr>
            <p:cNvPr id="11" name="Picture 10">
              <a:extLst>
                <a:ext uri="{FF2B5EF4-FFF2-40B4-BE49-F238E27FC236}">
                  <a16:creationId xmlns:a16="http://schemas.microsoft.com/office/drawing/2014/main" id="{C94310FD-3261-2140-BE9C-423926483B12}"/>
                </a:ext>
              </a:extLst>
            </p:cNvPr>
            <p:cNvPicPr>
              <a:picLocks noChangeAspect="1"/>
            </p:cNvPicPr>
            <p:nvPr/>
          </p:nvPicPr>
          <p:blipFill>
            <a:blip r:embed="rId4"/>
            <a:stretch>
              <a:fillRect/>
            </a:stretch>
          </p:blipFill>
          <p:spPr>
            <a:xfrm>
              <a:off x="3766674" y="4024106"/>
              <a:ext cx="3644900" cy="1219200"/>
            </a:xfrm>
            <a:prstGeom prst="rect">
              <a:avLst/>
            </a:prstGeom>
          </p:spPr>
        </p:pic>
      </p:gr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4294967295"/>
          </p:nvPr>
        </p:nvSpPr>
        <p:spPr>
          <a:xfrm>
            <a:off x="35312" y="493598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4294967295"/>
          </p:nvPr>
        </p:nvSpPr>
        <p:spPr>
          <a:xfrm>
            <a:off x="8810523" y="493598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effectLst/>
              <a:uLnTx/>
              <a:uFillTx/>
              <a:latin typeface="Arial"/>
              <a:cs typeface="Arial" charset="0"/>
            </a:endParaRPr>
          </a:p>
        </p:txBody>
      </p:sp>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269632" y="150910"/>
            <a:ext cx="860473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sz="2000" b="1" dirty="0">
                <a:solidFill>
                  <a:schemeClr val="bg2"/>
                </a:solidFill>
                <a:latin typeface="IBM Plex Sans SemiBold" panose="020B0503050000000000" pitchFamily="34" charset="77"/>
              </a:rPr>
              <a:t>IBM’s AppMod Method</a:t>
            </a:r>
          </a:p>
          <a:p>
            <a:pPr algn="ctr">
              <a:spcBef>
                <a:spcPts val="0"/>
              </a:spcBef>
              <a:defRPr/>
            </a:pPr>
            <a:r>
              <a:rPr lang="en-US" dirty="0">
                <a:solidFill>
                  <a:schemeClr val="bg2"/>
                </a:solidFill>
                <a:latin typeface="IBM Plex Sans Light" panose="020B0403050000000000" pitchFamily="34" charset="77"/>
              </a:rPr>
              <a:t>Modernize your applications quickly and safely using our accelerators and tools</a:t>
            </a:r>
          </a:p>
        </p:txBody>
      </p:sp>
      <p:sp>
        <p:nvSpPr>
          <p:cNvPr id="36" name="TextBox 35"/>
          <p:cNvSpPr txBox="1"/>
          <p:nvPr/>
        </p:nvSpPr>
        <p:spPr>
          <a:xfrm>
            <a:off x="4176394" y="4382165"/>
            <a:ext cx="979434"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Transform</a:t>
            </a:r>
          </a:p>
        </p:txBody>
      </p:sp>
      <p:sp>
        <p:nvSpPr>
          <p:cNvPr id="37" name="TextBox 36"/>
          <p:cNvSpPr txBox="1"/>
          <p:nvPr/>
        </p:nvSpPr>
        <p:spPr>
          <a:xfrm rot="17945839">
            <a:off x="3412708" y="2673481"/>
            <a:ext cx="604333"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Thrive</a:t>
            </a:r>
          </a:p>
        </p:txBody>
      </p:sp>
      <p:sp>
        <p:nvSpPr>
          <p:cNvPr id="38" name="TextBox 37"/>
          <p:cNvSpPr txBox="1"/>
          <p:nvPr/>
        </p:nvSpPr>
        <p:spPr>
          <a:xfrm rot="3507593">
            <a:off x="5049470" y="2665486"/>
            <a:ext cx="113335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lvl="0" algn="ctr"/>
            <a:r>
              <a:rPr lang="en-US" sz="1600" b="1" dirty="0">
                <a:solidFill>
                  <a:srgbClr val="F4AA00"/>
                </a:solidFill>
                <a:latin typeface="IBM Plex Sans Light" panose="020B0403050000000000" pitchFamily="34" charset="77"/>
                <a:ea typeface="Helvetica Light"/>
                <a:cs typeface="Helvetica Light"/>
              </a:rPr>
              <a:t>Think</a:t>
            </a:r>
          </a:p>
        </p:txBody>
      </p:sp>
      <p:sp>
        <p:nvSpPr>
          <p:cNvPr id="39" name="TextBox 38"/>
          <p:cNvSpPr txBox="1"/>
          <p:nvPr/>
        </p:nvSpPr>
        <p:spPr>
          <a:xfrm>
            <a:off x="6782438" y="3839662"/>
            <a:ext cx="223914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Technology: </a:t>
            </a:r>
          </a:p>
          <a:p>
            <a:pPr algn="ctr" defTabSz="309563" hangingPunct="0"/>
            <a:r>
              <a:rPr lang="en-US" i="1" dirty="0">
                <a:solidFill>
                  <a:schemeClr val="bg2"/>
                </a:solidFill>
                <a:sym typeface="Helvetica Light"/>
              </a:rPr>
              <a:t>Discover and automate deployment to speed time to market</a:t>
            </a:r>
          </a:p>
        </p:txBody>
      </p:sp>
      <p:sp>
        <p:nvSpPr>
          <p:cNvPr id="40" name="TextBox 39"/>
          <p:cNvSpPr txBox="1"/>
          <p:nvPr/>
        </p:nvSpPr>
        <p:spPr>
          <a:xfrm>
            <a:off x="4953898" y="967600"/>
            <a:ext cx="2341557"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Prescriptive Guidance:  </a:t>
            </a:r>
          </a:p>
          <a:p>
            <a:pPr algn="ctr" defTabSz="309563" hangingPunct="0"/>
            <a:r>
              <a:rPr lang="en-US" i="1" dirty="0">
                <a:solidFill>
                  <a:schemeClr val="bg2"/>
                </a:solidFill>
                <a:sym typeface="Helvetica Light"/>
              </a:rPr>
              <a:t>An approach you can trust based on proven method</a:t>
            </a:r>
          </a:p>
        </p:txBody>
      </p:sp>
      <p:sp>
        <p:nvSpPr>
          <p:cNvPr id="41" name="TextBox 40"/>
          <p:cNvSpPr txBox="1"/>
          <p:nvPr/>
        </p:nvSpPr>
        <p:spPr>
          <a:xfrm>
            <a:off x="316803" y="3943537"/>
            <a:ext cx="2240973"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rPr>
              <a:t>Business value: </a:t>
            </a:r>
          </a:p>
          <a:p>
            <a:pPr algn="ctr" defTabSz="309563" hangingPunct="0"/>
            <a:r>
              <a:rPr lang="en-US" i="1" dirty="0">
                <a:solidFill>
                  <a:schemeClr val="bg2"/>
                </a:solidFill>
              </a:rPr>
              <a:t>Accelerate value by leveraging existing estate</a:t>
            </a:r>
            <a:endParaRPr lang="en-US" i="1" dirty="0">
              <a:solidFill>
                <a:schemeClr val="bg2"/>
              </a:solidFill>
              <a:sym typeface="Helvetica Light"/>
            </a:endParaRPr>
          </a:p>
        </p:txBody>
      </p:sp>
      <p:pic>
        <p:nvPicPr>
          <p:cNvPr id="42" name="Picture 41"/>
          <p:cNvPicPr>
            <a:picLocks noChangeAspect="1"/>
          </p:cNvPicPr>
          <p:nvPr/>
        </p:nvPicPr>
        <p:blipFill>
          <a:blip r:embed="rId5">
            <a:clrChange>
              <a:clrFrom>
                <a:srgbClr val="FFFFFF"/>
              </a:clrFrom>
              <a:clrTo>
                <a:srgbClr val="FFFFFF">
                  <a:alpha val="0"/>
                </a:srgbClr>
              </a:clrTo>
            </a:clrChange>
          </a:blip>
          <a:stretch>
            <a:fillRect/>
          </a:stretch>
        </p:blipFill>
        <p:spPr>
          <a:xfrm>
            <a:off x="3929663" y="2579236"/>
            <a:ext cx="1472898" cy="1547161"/>
          </a:xfrm>
          <a:prstGeom prst="rect">
            <a:avLst/>
          </a:prstGeom>
        </p:spPr>
      </p:pic>
      <p:sp>
        <p:nvSpPr>
          <p:cNvPr id="2" name="Triangle 1"/>
          <p:cNvSpPr/>
          <p:nvPr/>
        </p:nvSpPr>
        <p:spPr>
          <a:xfrm>
            <a:off x="2428323" y="994950"/>
            <a:ext cx="4509189" cy="3671908"/>
          </a:xfrm>
          <a:prstGeom prst="triangle">
            <a:avLst/>
          </a:prstGeom>
          <a:ln>
            <a:solidFill>
              <a:srgbClr val="FAA6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1712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572000" cy="5143500"/>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Content Placeholder 1"/>
          <p:cNvSpPr>
            <a:spLocks noGrp="1"/>
          </p:cNvSpPr>
          <p:nvPr>
            <p:ph sz="quarter" idx="17"/>
          </p:nvPr>
        </p:nvSpPr>
        <p:spPr>
          <a:solidFill>
            <a:schemeClr val="accent3"/>
          </a:solidFill>
        </p:spPr>
        <p:txBody>
          <a:bodyPr anchor="ctr"/>
          <a:lstStyle/>
          <a:p>
            <a:pPr lvl="0" algn="ctr"/>
            <a:r>
              <a:rPr lang="en-US" sz="2000" dirty="0">
                <a:solidFill>
                  <a:srgbClr val="FFFFFF"/>
                </a:solidFill>
              </a:rPr>
              <a:t>ibm.com/cloud/garage</a:t>
            </a:r>
          </a:p>
        </p:txBody>
      </p:sp>
      <p:sp>
        <p:nvSpPr>
          <p:cNvPr id="9" name="Text Placeholder 8"/>
          <p:cNvSpPr>
            <a:spLocks noGrp="1"/>
          </p:cNvSpPr>
          <p:nvPr>
            <p:ph type="body" sz="quarter" idx="13"/>
          </p:nvPr>
        </p:nvSpPr>
        <p:spPr>
          <a:xfrm>
            <a:off x="228600" y="182880"/>
            <a:ext cx="4114800" cy="403430"/>
          </a:xfrm>
        </p:spPr>
        <p:txBody>
          <a:bodyPr/>
          <a:lstStyle/>
          <a:p>
            <a:r>
              <a:rPr lang="en-US" sz="2400" dirty="0"/>
              <a:t>Prescriptive Guidance</a:t>
            </a:r>
          </a:p>
        </p:txBody>
      </p:sp>
      <p:sp>
        <p:nvSpPr>
          <p:cNvPr id="22" name="TextBox 21"/>
          <p:cNvSpPr txBox="1"/>
          <p:nvPr/>
        </p:nvSpPr>
        <p:spPr>
          <a:xfrm>
            <a:off x="4800600" y="215854"/>
            <a:ext cx="1488440" cy="177113"/>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Garage</a:t>
            </a:r>
          </a:p>
        </p:txBody>
      </p:sp>
      <p:sp>
        <p:nvSpPr>
          <p:cNvPr id="52" name="Rectangle 51"/>
          <p:cNvSpPr/>
          <p:nvPr/>
        </p:nvSpPr>
        <p:spPr>
          <a:xfrm>
            <a:off x="6755637" y="811279"/>
            <a:ext cx="102363" cy="45719"/>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8" name="Group 37"/>
          <p:cNvGrpSpPr/>
          <p:nvPr/>
        </p:nvGrpSpPr>
        <p:grpSpPr>
          <a:xfrm>
            <a:off x="4562035" y="572827"/>
            <a:ext cx="2899991" cy="2015308"/>
            <a:chOff x="3169169" y="1667220"/>
            <a:chExt cx="3231468" cy="2303602"/>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165" y="2516828"/>
              <a:ext cx="628231" cy="64001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235" y="1682632"/>
              <a:ext cx="940402" cy="949806"/>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502" y="3142247"/>
              <a:ext cx="636832" cy="648773"/>
            </a:xfrm>
            <a:prstGeom prst="rect">
              <a:avLst/>
            </a:prstGeom>
          </p:spPr>
        </p:pic>
        <p:grpSp>
          <p:nvGrpSpPr>
            <p:cNvPr id="42" name="Group 41"/>
            <p:cNvGrpSpPr>
              <a:grpSpLocks noChangeAspect="1"/>
            </p:cNvGrpSpPr>
            <p:nvPr/>
          </p:nvGrpSpPr>
          <p:grpSpPr>
            <a:xfrm>
              <a:off x="3169169" y="1667220"/>
              <a:ext cx="2501829" cy="2303602"/>
              <a:chOff x="107690" y="870188"/>
              <a:chExt cx="3268152" cy="3009207"/>
            </a:xfrm>
          </p:grpSpPr>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0" y="870188"/>
                <a:ext cx="1268361" cy="128100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0" y="870188"/>
                <a:ext cx="1268361" cy="128100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7481" y="870188"/>
                <a:ext cx="1268361" cy="1281003"/>
              </a:xfrm>
              <a:prstGeom prst="rect">
                <a:avLst/>
              </a:prstGeom>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90" y="1740776"/>
                <a:ext cx="1268361" cy="1281003"/>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7481" y="1740776"/>
                <a:ext cx="1268361" cy="1281003"/>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730" y="1740776"/>
                <a:ext cx="1268361" cy="1281003"/>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0" y="2598392"/>
                <a:ext cx="1268361" cy="1281003"/>
              </a:xfrm>
              <a:prstGeom prst="rect">
                <a:avLst/>
              </a:prstGeom>
            </p:spPr>
          </p:pic>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730" y="2598392"/>
                <a:ext cx="1268361" cy="1281003"/>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7481" y="2598392"/>
                <a:ext cx="1268361" cy="1281003"/>
              </a:xfrm>
              <a:prstGeom prst="rect">
                <a:avLst/>
              </a:prstGeom>
            </p:spPr>
          </p:pic>
        </p:grpSp>
      </p:grpSp>
      <p:sp>
        <p:nvSpPr>
          <p:cNvPr id="53" name="TextBox 52"/>
          <p:cNvSpPr txBox="1"/>
          <p:nvPr/>
        </p:nvSpPr>
        <p:spPr>
          <a:xfrm rot="16200000">
            <a:off x="5958249" y="1477106"/>
            <a:ext cx="1527768" cy="246221"/>
          </a:xfrm>
          <a:prstGeom prst="rect">
            <a:avLst/>
          </a:prstGeom>
          <a:noFill/>
        </p:spPr>
        <p:txBody>
          <a:bodyPr wrap="square" rtlCol="0">
            <a:spAutoFit/>
          </a:bodyPr>
          <a:lstStyle/>
          <a:p>
            <a:pPr algn="ctr"/>
            <a:r>
              <a:rPr lang="en-US" sz="1000" dirty="0">
                <a:solidFill>
                  <a:srgbClr val="FFFFFF"/>
                </a:solidFill>
              </a:rPr>
              <a:t>newly announced</a:t>
            </a:r>
          </a:p>
        </p:txBody>
      </p:sp>
      <p:cxnSp>
        <p:nvCxnSpPr>
          <p:cNvPr id="54" name="Straight Connector 53"/>
          <p:cNvCxnSpPr/>
          <p:nvPr/>
        </p:nvCxnSpPr>
        <p:spPr>
          <a:xfrm>
            <a:off x="6736128" y="752479"/>
            <a:ext cx="0" cy="31169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36128" y="2143085"/>
            <a:ext cx="0" cy="256338"/>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7246" y="705904"/>
            <a:ext cx="1507645" cy="1574158"/>
          </a:xfrm>
          <a:prstGeom prst="rect">
            <a:avLst/>
          </a:prstGeom>
        </p:spPr>
      </p:pic>
      <p:sp>
        <p:nvSpPr>
          <p:cNvPr id="36" name="TextBox 35"/>
          <p:cNvSpPr txBox="1"/>
          <p:nvPr/>
        </p:nvSpPr>
        <p:spPr>
          <a:xfrm>
            <a:off x="7509526" y="215854"/>
            <a:ext cx="1266339" cy="447501"/>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a:t>
            </a:r>
            <a:br>
              <a:rPr lang="en-US" sz="1200" dirty="0"/>
            </a:br>
            <a:r>
              <a:rPr lang="en-US" sz="1200" dirty="0"/>
              <a:t>Garage Method</a:t>
            </a:r>
          </a:p>
        </p:txBody>
      </p:sp>
      <p:pic>
        <p:nvPicPr>
          <p:cNvPr id="32" name="Picture 31"/>
          <p:cNvPicPr>
            <a:picLocks noChangeAspect="1"/>
          </p:cNvPicPr>
          <p:nvPr/>
        </p:nvPicPr>
        <p:blipFill>
          <a:blip r:embed="rId15"/>
          <a:stretch>
            <a:fillRect/>
          </a:stretch>
        </p:blipFill>
        <p:spPr>
          <a:xfrm>
            <a:off x="292653" y="705904"/>
            <a:ext cx="3492967" cy="4079331"/>
          </a:xfrm>
          <a:prstGeom prst="rect">
            <a:avLst/>
          </a:prstGeom>
        </p:spPr>
      </p:pic>
      <p:sp>
        <p:nvSpPr>
          <p:cNvPr id="10" name="Text Placeholder 9"/>
          <p:cNvSpPr>
            <a:spLocks noGrp="1"/>
          </p:cNvSpPr>
          <p:nvPr>
            <p:ph type="body" sz="quarter" idx="14"/>
          </p:nvPr>
        </p:nvSpPr>
        <p:spPr>
          <a:xfrm>
            <a:off x="1867593" y="691945"/>
            <a:ext cx="4114800" cy="314328"/>
          </a:xfrm>
        </p:spPr>
        <p:txBody>
          <a:bodyPr/>
          <a:lstStyle/>
          <a:p>
            <a:r>
              <a:rPr lang="en-US" sz="1400" dirty="0"/>
              <a:t>IBM Architecture Center</a:t>
            </a:r>
          </a:p>
        </p:txBody>
      </p:sp>
      <p:pic>
        <p:nvPicPr>
          <p:cNvPr id="31" name="Picture 30"/>
          <p:cNvPicPr>
            <a:picLocks noChangeAspect="1"/>
          </p:cNvPicPr>
          <p:nvPr/>
        </p:nvPicPr>
        <p:blipFill>
          <a:blip r:embed="rId16"/>
          <a:stretch>
            <a:fillRect/>
          </a:stretch>
        </p:blipFill>
        <p:spPr>
          <a:xfrm rot="1038776">
            <a:off x="3040878" y="2111988"/>
            <a:ext cx="1552152" cy="2320441"/>
          </a:xfrm>
          <a:prstGeom prst="rect">
            <a:avLst/>
          </a:prstGeom>
        </p:spPr>
      </p:pic>
    </p:spTree>
    <p:extLst>
      <p:ext uri="{BB962C8B-B14F-4D97-AF65-F5344CB8AC3E}">
        <p14:creationId xmlns:p14="http://schemas.microsoft.com/office/powerpoint/2010/main" val="6693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7442034" y="4869657"/>
            <a:ext cx="400384" cy="273844"/>
          </a:xfrm>
          <a:prstGeom prst="rect">
            <a:avLst/>
          </a:prstGeom>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313" name="Title 1"/>
          <p:cNvSpPr>
            <a:spLocks noGrp="1"/>
          </p:cNvSpPr>
          <p:nvPr>
            <p:ph type="title"/>
          </p:nvPr>
        </p:nvSpPr>
        <p:spPr>
          <a:xfrm>
            <a:off x="133321" y="27774"/>
            <a:ext cx="7953404" cy="434499"/>
          </a:xfrm>
        </p:spPr>
        <p:txBody>
          <a:bodyPr>
            <a:noAutofit/>
          </a:bodyPr>
          <a:lstStyle/>
          <a:p>
            <a:r>
              <a:rPr lang="en-US" sz="2400" dirty="0">
                <a:solidFill>
                  <a:schemeClr val="bg2"/>
                </a:solidFill>
                <a:latin typeface="IBM Plex Sans SemiBold" panose="020B0503050000000000" pitchFamily="34" charset="77"/>
                <a:cs typeface="Arial" charset="0"/>
              </a:rPr>
              <a:t>Reference Architecture for </a:t>
            </a:r>
            <a:r>
              <a:rPr lang="en-US" sz="2400">
                <a:solidFill>
                  <a:schemeClr val="bg2"/>
                </a:solidFill>
                <a:latin typeface="IBM Plex Sans SemiBold" panose="020B0503050000000000" pitchFamily="34" charset="77"/>
                <a:cs typeface="Arial" charset="0"/>
              </a:rPr>
              <a:t>Application Modernization</a:t>
            </a:r>
            <a:endParaRPr lang="en-US" sz="2400" dirty="0">
              <a:solidFill>
                <a:schemeClr val="bg2"/>
              </a:solidFill>
              <a:latin typeface="IBM Plex Sans SemiBold" panose="020B0503050000000000" pitchFamily="34" charset="77"/>
              <a:cs typeface="Arial" charset="0"/>
            </a:endParaRPr>
          </a:p>
        </p:txBody>
      </p:sp>
      <p:pic>
        <p:nvPicPr>
          <p:cNvPr id="14" name="Picture 13">
            <a:extLst>
              <a:ext uri="{FF2B5EF4-FFF2-40B4-BE49-F238E27FC236}">
                <a16:creationId xmlns:a16="http://schemas.microsoft.com/office/drawing/2014/main" id="{33DBE9DD-F9FE-BC44-9EDB-D3AD4FC66618}"/>
              </a:ext>
            </a:extLst>
          </p:cNvPr>
          <p:cNvPicPr>
            <a:picLocks noChangeAspect="1"/>
          </p:cNvPicPr>
          <p:nvPr/>
        </p:nvPicPr>
        <p:blipFill>
          <a:blip r:embed="rId2"/>
          <a:stretch>
            <a:fillRect/>
          </a:stretch>
        </p:blipFill>
        <p:spPr>
          <a:xfrm>
            <a:off x="1108223" y="462273"/>
            <a:ext cx="6734195" cy="4647435"/>
          </a:xfrm>
          <a:prstGeom prst="rect">
            <a:avLst/>
          </a:prstGeom>
        </p:spPr>
      </p:pic>
    </p:spTree>
    <p:extLst>
      <p:ext uri="{BB962C8B-B14F-4D97-AF65-F5344CB8AC3E}">
        <p14:creationId xmlns:p14="http://schemas.microsoft.com/office/powerpoint/2010/main" val="188845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E517015-1DA5-4E1B-A207-492408141F43}"/>
              </a:ext>
            </a:extLst>
          </p:cNvPr>
          <p:cNvSpPr txBox="1">
            <a:spLocks/>
          </p:cNvSpPr>
          <p:nvPr/>
        </p:nvSpPr>
        <p:spPr>
          <a:xfrm>
            <a:off x="82510" y="40175"/>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App Modernization Technology</a:t>
            </a:r>
          </a:p>
        </p:txBody>
      </p:sp>
      <p:sp>
        <p:nvSpPr>
          <p:cNvPr id="24" name="Content Placeholder 1">
            <a:extLst>
              <a:ext uri="{FF2B5EF4-FFF2-40B4-BE49-F238E27FC236}">
                <a16:creationId xmlns:a16="http://schemas.microsoft.com/office/drawing/2014/main" id="{D8EBC270-1B21-41FC-BA68-02B994C4A19C}"/>
              </a:ext>
            </a:extLst>
          </p:cNvPr>
          <p:cNvSpPr>
            <a:spLocks noGrp="1"/>
          </p:cNvSpPr>
          <p:nvPr/>
        </p:nvSpPr>
        <p:spPr>
          <a:xfrm>
            <a:off x="849602" y="482188"/>
            <a:ext cx="7118843" cy="843336"/>
          </a:xfrm>
          <a:prstGeom prst="rect">
            <a:avLst/>
          </a:prstGeom>
          <a:solidFill>
            <a:srgbClr val="69A6FF">
              <a:lumMod val="50000"/>
            </a:srgbClr>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grpSp>
        <p:nvGrpSpPr>
          <p:cNvPr id="25" name="Group 24">
            <a:extLst>
              <a:ext uri="{FF2B5EF4-FFF2-40B4-BE49-F238E27FC236}">
                <a16:creationId xmlns:a16="http://schemas.microsoft.com/office/drawing/2014/main" id="{CA5F7543-BAA5-4248-A5F0-36B33972DC92}"/>
              </a:ext>
            </a:extLst>
          </p:cNvPr>
          <p:cNvGrpSpPr/>
          <p:nvPr/>
        </p:nvGrpSpPr>
        <p:grpSpPr>
          <a:xfrm>
            <a:off x="2659642" y="1229321"/>
            <a:ext cx="1745630" cy="2866773"/>
            <a:chOff x="107030" y="678091"/>
            <a:chExt cx="1745630" cy="2866773"/>
          </a:xfrm>
        </p:grpSpPr>
        <p:sp>
          <p:nvSpPr>
            <p:cNvPr id="26" name="Rectangle 25">
              <a:extLst>
                <a:ext uri="{FF2B5EF4-FFF2-40B4-BE49-F238E27FC236}">
                  <a16:creationId xmlns:a16="http://schemas.microsoft.com/office/drawing/2014/main" id="{E3AC9C72-CCEA-4C4F-AFCF-77E424CDA7E4}"/>
                </a:ext>
              </a:extLst>
            </p:cNvPr>
            <p:cNvSpPr/>
            <p:nvPr/>
          </p:nvSpPr>
          <p:spPr>
            <a:xfrm>
              <a:off x="107030" y="678091"/>
              <a:ext cx="1745630" cy="2866773"/>
            </a:xfrm>
            <a:prstGeom prst="rect">
              <a:avLst/>
            </a:prstGeom>
            <a:solidFill>
              <a:srgbClr val="000E5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27" name="Rectangle 26">
              <a:extLst>
                <a:ext uri="{FF2B5EF4-FFF2-40B4-BE49-F238E27FC236}">
                  <a16:creationId xmlns:a16="http://schemas.microsoft.com/office/drawing/2014/main" id="{D0E2A322-BEA6-4CA9-8144-26F8DA8D8F8F}"/>
                </a:ext>
              </a:extLst>
            </p:cNvPr>
            <p:cNvSpPr/>
            <p:nvPr/>
          </p:nvSpPr>
          <p:spPr>
            <a:xfrm>
              <a:off x="129521" y="711986"/>
              <a:ext cx="1661160" cy="1292662"/>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Transformation Advisor </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Assess and Deploy traditional apps into IBM Cloud Private  </a:t>
              </a:r>
            </a:p>
          </p:txBody>
        </p:sp>
        <p:pic>
          <p:nvPicPr>
            <p:cNvPr id="28" name="Picture 27">
              <a:extLst>
                <a:ext uri="{FF2B5EF4-FFF2-40B4-BE49-F238E27FC236}">
                  <a16:creationId xmlns:a16="http://schemas.microsoft.com/office/drawing/2014/main" id="{5A701D0E-3A17-49E0-8EE1-4B36604A25F5}"/>
                </a:ext>
              </a:extLst>
            </p:cNvPr>
            <p:cNvPicPr/>
            <p:nvPr/>
          </p:nvPicPr>
          <p:blipFill>
            <a:blip r:embed="rId3"/>
            <a:stretch>
              <a:fillRect/>
            </a:stretch>
          </p:blipFill>
          <p:spPr>
            <a:xfrm>
              <a:off x="196291" y="2632845"/>
              <a:ext cx="1412488" cy="792149"/>
            </a:xfrm>
            <a:prstGeom prst="rect">
              <a:avLst/>
            </a:prstGeom>
            <a:ln>
              <a:solidFill>
                <a:srgbClr val="EAEAEA">
                  <a:lumMod val="50000"/>
                </a:srgbClr>
              </a:solidFill>
            </a:ln>
          </p:spPr>
        </p:pic>
      </p:grpSp>
      <p:grpSp>
        <p:nvGrpSpPr>
          <p:cNvPr id="29" name="Group 28">
            <a:extLst>
              <a:ext uri="{FF2B5EF4-FFF2-40B4-BE49-F238E27FC236}">
                <a16:creationId xmlns:a16="http://schemas.microsoft.com/office/drawing/2014/main" id="{D73C118C-D9AB-4351-B35B-FA0F962A1D13}"/>
              </a:ext>
            </a:extLst>
          </p:cNvPr>
          <p:cNvGrpSpPr/>
          <p:nvPr/>
        </p:nvGrpSpPr>
        <p:grpSpPr>
          <a:xfrm>
            <a:off x="6180086" y="1236282"/>
            <a:ext cx="1801527" cy="2866777"/>
            <a:chOff x="5373850" y="678085"/>
            <a:chExt cx="1801527" cy="2866777"/>
          </a:xfrm>
        </p:grpSpPr>
        <p:sp>
          <p:nvSpPr>
            <p:cNvPr id="30" name="Rectangle 29">
              <a:extLst>
                <a:ext uri="{FF2B5EF4-FFF2-40B4-BE49-F238E27FC236}">
                  <a16:creationId xmlns:a16="http://schemas.microsoft.com/office/drawing/2014/main" id="{D36BA51A-03EE-45B6-B417-988DF159C15C}"/>
                </a:ext>
              </a:extLst>
            </p:cNvPr>
            <p:cNvSpPr/>
            <p:nvPr/>
          </p:nvSpPr>
          <p:spPr>
            <a:xfrm>
              <a:off x="5416580" y="678089"/>
              <a:ext cx="1745630" cy="2866773"/>
            </a:xfrm>
            <a:prstGeom prst="rect">
              <a:avLst/>
            </a:prstGeom>
            <a:solidFill>
              <a:srgbClr val="69A6FF">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1" name="Rectangle 30">
              <a:extLst>
                <a:ext uri="{FF2B5EF4-FFF2-40B4-BE49-F238E27FC236}">
                  <a16:creationId xmlns:a16="http://schemas.microsoft.com/office/drawing/2014/main" id="{B4E2F647-7984-49B6-8857-47EDAE2FF31D}"/>
                </a:ext>
              </a:extLst>
            </p:cNvPr>
            <p:cNvSpPr/>
            <p:nvPr/>
          </p:nvSpPr>
          <p:spPr>
            <a:xfrm>
              <a:off x="5373850" y="678085"/>
              <a:ext cx="1801527"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Microclimate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End to end development environment that lets you rapidly create, edit, and deploy applications.</a:t>
              </a:r>
            </a:p>
          </p:txBody>
        </p:sp>
        <p:pic>
          <p:nvPicPr>
            <p:cNvPr id="32" name="Picture 31">
              <a:extLst>
                <a:ext uri="{FF2B5EF4-FFF2-40B4-BE49-F238E27FC236}">
                  <a16:creationId xmlns:a16="http://schemas.microsoft.com/office/drawing/2014/main" id="{1CAEFAEB-CCAE-4F88-A410-6649F086035D}"/>
                </a:ext>
              </a:extLst>
            </p:cNvPr>
            <p:cNvPicPr>
              <a:picLocks noChangeAspect="1"/>
            </p:cNvPicPr>
            <p:nvPr/>
          </p:nvPicPr>
          <p:blipFill>
            <a:blip r:embed="rId4"/>
            <a:stretch>
              <a:fillRect/>
            </a:stretch>
          </p:blipFill>
          <p:spPr>
            <a:xfrm>
              <a:off x="5590271" y="2662463"/>
              <a:ext cx="1412488" cy="811480"/>
            </a:xfrm>
            <a:prstGeom prst="rect">
              <a:avLst/>
            </a:prstGeom>
          </p:spPr>
        </p:pic>
      </p:grpSp>
      <p:grpSp>
        <p:nvGrpSpPr>
          <p:cNvPr id="33" name="Group 32">
            <a:extLst>
              <a:ext uri="{FF2B5EF4-FFF2-40B4-BE49-F238E27FC236}">
                <a16:creationId xmlns:a16="http://schemas.microsoft.com/office/drawing/2014/main" id="{B835AB27-2009-4567-A45D-528F344E23FA}"/>
              </a:ext>
            </a:extLst>
          </p:cNvPr>
          <p:cNvGrpSpPr/>
          <p:nvPr/>
        </p:nvGrpSpPr>
        <p:grpSpPr>
          <a:xfrm>
            <a:off x="4392104" y="1229321"/>
            <a:ext cx="1831458" cy="2866773"/>
            <a:chOff x="3585122" y="678091"/>
            <a:chExt cx="1831458" cy="2866773"/>
          </a:xfrm>
        </p:grpSpPr>
        <p:sp>
          <p:nvSpPr>
            <p:cNvPr id="34" name="Rectangle 33">
              <a:extLst>
                <a:ext uri="{FF2B5EF4-FFF2-40B4-BE49-F238E27FC236}">
                  <a16:creationId xmlns:a16="http://schemas.microsoft.com/office/drawing/2014/main" id="{19AAC798-2E11-44FD-9070-F69BA139F18F}"/>
                </a:ext>
              </a:extLst>
            </p:cNvPr>
            <p:cNvSpPr/>
            <p:nvPr/>
          </p:nvSpPr>
          <p:spPr>
            <a:xfrm>
              <a:off x="3598290" y="678091"/>
              <a:ext cx="1818290" cy="2866773"/>
            </a:xfrm>
            <a:prstGeom prst="rect">
              <a:avLst/>
            </a:prstGeom>
            <a:solidFill>
              <a:srgbClr val="003BC9">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5" name="Rectangle 34">
              <a:extLst>
                <a:ext uri="{FF2B5EF4-FFF2-40B4-BE49-F238E27FC236}">
                  <a16:creationId xmlns:a16="http://schemas.microsoft.com/office/drawing/2014/main" id="{908F4C88-74FC-449C-8F93-AA6E768A40FB}"/>
                </a:ext>
              </a:extLst>
            </p:cNvPr>
            <p:cNvSpPr/>
            <p:nvPr/>
          </p:nvSpPr>
          <p:spPr>
            <a:xfrm>
              <a:off x="3585122" y="697000"/>
              <a:ext cx="1802600" cy="1477328"/>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Arial" charset="0"/>
                  <a:cs typeface="Arial" charset="0"/>
                  <a:sym typeface="Calibri"/>
                </a:rPr>
                <a:t>Cloud Automation Manager</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Multi-Cloud Provisioning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Pre-Built Automation Content </a:t>
              </a:r>
            </a:p>
          </p:txBody>
        </p:sp>
        <p:pic>
          <p:nvPicPr>
            <p:cNvPr id="36" name="Picture 35">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3840594" y="2608306"/>
              <a:ext cx="1333682" cy="843335"/>
            </a:xfrm>
            <a:prstGeom prst="rect">
              <a:avLst/>
            </a:prstGeom>
            <a:ln>
              <a:solidFill>
                <a:srgbClr val="EAEAEA">
                  <a:lumMod val="50000"/>
                </a:srgbClr>
              </a:solidFill>
            </a:ln>
          </p:spPr>
        </p:pic>
      </p:grpSp>
      <p:grpSp>
        <p:nvGrpSpPr>
          <p:cNvPr id="37" name="Group 36">
            <a:extLst>
              <a:ext uri="{FF2B5EF4-FFF2-40B4-BE49-F238E27FC236}">
                <a16:creationId xmlns:a16="http://schemas.microsoft.com/office/drawing/2014/main" id="{047E03A1-323E-44F5-A637-9C173D1F9FB0}"/>
              </a:ext>
            </a:extLst>
          </p:cNvPr>
          <p:cNvGrpSpPr/>
          <p:nvPr/>
        </p:nvGrpSpPr>
        <p:grpSpPr>
          <a:xfrm>
            <a:off x="835363" y="1229320"/>
            <a:ext cx="1832530" cy="2866773"/>
            <a:chOff x="7147970" y="678087"/>
            <a:chExt cx="1832530" cy="2866773"/>
          </a:xfrm>
        </p:grpSpPr>
        <p:sp>
          <p:nvSpPr>
            <p:cNvPr id="38" name="Rectangle 37">
              <a:extLst>
                <a:ext uri="{FF2B5EF4-FFF2-40B4-BE49-F238E27FC236}">
                  <a16:creationId xmlns:a16="http://schemas.microsoft.com/office/drawing/2014/main" id="{C2BFCD5D-C25C-40E9-849D-6C25CE7211A2}"/>
                </a:ext>
              </a:extLst>
            </p:cNvPr>
            <p:cNvSpPr/>
            <p:nvPr/>
          </p:nvSpPr>
          <p:spPr>
            <a:xfrm>
              <a:off x="7162210" y="678087"/>
              <a:ext cx="1818290" cy="2866773"/>
            </a:xfrm>
            <a:prstGeom prst="rect">
              <a:avLst/>
            </a:prstGeom>
            <a:solidFill>
              <a:srgbClr val="69A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9" name="Rectangle 38">
              <a:extLst>
                <a:ext uri="{FF2B5EF4-FFF2-40B4-BE49-F238E27FC236}">
                  <a16:creationId xmlns:a16="http://schemas.microsoft.com/office/drawing/2014/main" id="{EF428780-5544-46ED-8BFD-D73EF17562EB}"/>
                </a:ext>
              </a:extLst>
            </p:cNvPr>
            <p:cNvSpPr/>
            <p:nvPr/>
          </p:nvSpPr>
          <p:spPr>
            <a:xfrm>
              <a:off x="7147970" y="692021"/>
              <a:ext cx="1818290"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Cloud Private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 transformative platform for building and running cloud-native applications and modernizing existing enterprise.</a:t>
              </a:r>
            </a:p>
          </p:txBody>
        </p:sp>
      </p:grpSp>
      <p:sp>
        <p:nvSpPr>
          <p:cNvPr id="41" name="Content Placeholder 1">
            <a:extLst>
              <a:ext uri="{FF2B5EF4-FFF2-40B4-BE49-F238E27FC236}">
                <a16:creationId xmlns:a16="http://schemas.microsoft.com/office/drawing/2014/main" id="{41800B97-5772-4D43-B93A-108E7493CC66}"/>
              </a:ext>
            </a:extLst>
          </p:cNvPr>
          <p:cNvSpPr>
            <a:spLocks noGrp="1"/>
          </p:cNvSpPr>
          <p:nvPr/>
        </p:nvSpPr>
        <p:spPr>
          <a:xfrm>
            <a:off x="850452" y="4099415"/>
            <a:ext cx="7117994" cy="843336"/>
          </a:xfrm>
          <a:prstGeom prst="rect">
            <a:avLst/>
          </a:prstGeom>
          <a:solidFill>
            <a:srgbClr val="003BC9"/>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sp>
        <p:nvSpPr>
          <p:cNvPr id="42" name="Rectangle 41">
            <a:extLst>
              <a:ext uri="{FF2B5EF4-FFF2-40B4-BE49-F238E27FC236}">
                <a16:creationId xmlns:a16="http://schemas.microsoft.com/office/drawing/2014/main" id="{587D6330-D0F7-47CF-8993-DE563E4D2B13}"/>
              </a:ext>
            </a:extLst>
          </p:cNvPr>
          <p:cNvSpPr/>
          <p:nvPr/>
        </p:nvSpPr>
        <p:spPr>
          <a:xfrm>
            <a:off x="866262" y="4064894"/>
            <a:ext cx="7102184" cy="879728"/>
          </a:xfrm>
          <a:prstGeom prst="rect">
            <a:avLst/>
          </a:prstGeom>
        </p:spPr>
        <p:txBody>
          <a:bodyPr wrap="square">
            <a:spAutoFit/>
          </a:bodyPr>
          <a:lstStyle/>
          <a:p>
            <a:pPr marL="0" marR="0" lvl="0" indent="0" algn="ctr" defTabSz="457200" rtl="0" eaLnBrk="1" fontAlgn="auto" latinLnBrk="0" hangingPunct="1">
              <a:lnSpc>
                <a:spcPct val="100000"/>
              </a:lnSpc>
              <a:spcBef>
                <a:spcPts val="11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Arial" charset="0"/>
              </a:rPr>
              <a:t>Cloud Production </a:t>
            </a:r>
          </a:p>
          <a:p>
            <a:pPr marL="0" marR="0" lvl="0" indent="0" defTabSz="4572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charset="0"/>
              </a:rPr>
              <a:t>Deployment Planning 		Production Environment 	Production	Readiness</a:t>
            </a:r>
            <a:r>
              <a:rPr kumimoji="0" lang="en-US" sz="1400" b="0" i="0" u="none" strike="noStrike" kern="1200" cap="none" spc="0" normalizeH="0" noProof="0" dirty="0">
                <a:ln>
                  <a:noFill/>
                </a:ln>
                <a:solidFill>
                  <a:srgbClr val="FFFFFF"/>
                </a:solidFill>
                <a:effectLst/>
                <a:uLnTx/>
                <a:uFillTx/>
                <a:latin typeface="Arial"/>
                <a:ea typeface="+mn-ea"/>
                <a:cs typeface="Arial" charset="0"/>
              </a:rPr>
              <a:t> </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Service Management		</a:t>
            </a:r>
            <a:r>
              <a:rPr kumimoji="0" lang="en-US" sz="1400" b="0" i="0" u="none" strike="noStrike" kern="1200" cap="none" spc="0" normalizeH="0" baseline="0" noProof="0" dirty="0" err="1">
                <a:ln>
                  <a:noFill/>
                </a:ln>
                <a:solidFill>
                  <a:srgbClr val="FFFFFF"/>
                </a:solidFill>
                <a:effectLst/>
                <a:uLnTx/>
                <a:uFillTx/>
                <a:latin typeface="Arial"/>
                <a:ea typeface="+mn-ea"/>
                <a:cs typeface="Arial" charset="0"/>
              </a:rPr>
              <a:t>DevSecOps</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			Backup and Recovery</a:t>
            </a:r>
          </a:p>
        </p:txBody>
      </p:sp>
      <p:sp>
        <p:nvSpPr>
          <p:cNvPr id="43" name="Rectangle 42">
            <a:extLst>
              <a:ext uri="{FF2B5EF4-FFF2-40B4-BE49-F238E27FC236}">
                <a16:creationId xmlns:a16="http://schemas.microsoft.com/office/drawing/2014/main" id="{720CE547-D621-4D3B-A945-D79BCF4FAD1B}"/>
              </a:ext>
            </a:extLst>
          </p:cNvPr>
          <p:cNvSpPr/>
          <p:nvPr/>
        </p:nvSpPr>
        <p:spPr>
          <a:xfrm>
            <a:off x="1300003" y="561051"/>
            <a:ext cx="6097578" cy="507831"/>
          </a:xfrm>
          <a:prstGeom prst="rect">
            <a:avLst/>
          </a:prstGeom>
        </p:spPr>
        <p:txBody>
          <a:bodyPr wrap="square">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latin typeface="Arial" charset="0"/>
                <a:ea typeface="+mn-ea"/>
                <a:cs typeface="+mn-cs"/>
                <a:sym typeface="Calibri"/>
              </a:rPr>
              <a:t>Garage Method</a:t>
            </a:r>
            <a:endPar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rPr>
              <a:t>Architectures, best practices, and toolchains to jump-start modernization</a:t>
            </a:r>
          </a:p>
        </p:txBody>
      </p:sp>
      <p:sp>
        <p:nvSpPr>
          <p:cNvPr id="44" name="Footer Placeholder 3">
            <a:extLst>
              <a:ext uri="{FF2B5EF4-FFF2-40B4-BE49-F238E27FC236}">
                <a16:creationId xmlns:a16="http://schemas.microsoft.com/office/drawing/2014/main" id="{51B2FE95-C8DE-46AD-BF82-E69ADB0345B8}"/>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Arial"/>
                <a:ea typeface="+mn-ea"/>
                <a:cs typeface="Arial" charset="0"/>
              </a:rPr>
              <a:t>IBM Cloud / © 2018 IBM Corporation</a:t>
            </a:r>
            <a:endParaRPr kumimoji="0" lang="en-US" sz="6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45" name="Slide Number Placeholder 1">
            <a:extLst>
              <a:ext uri="{FF2B5EF4-FFF2-40B4-BE49-F238E27FC236}">
                <a16:creationId xmlns:a16="http://schemas.microsoft.com/office/drawing/2014/main" id="{4DA007A1-1F8B-4156-A755-0A1D880E697C}"/>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Arial"/>
                <a:ea typeface="+mn-ea"/>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Arial"/>
              <a:ea typeface="+mn-ea"/>
              <a:cs typeface="Arial" charset="0"/>
            </a:endParaRPr>
          </a:p>
        </p:txBody>
      </p:sp>
      <p:pic>
        <p:nvPicPr>
          <p:cNvPr id="5" name="Picture 4"/>
          <p:cNvPicPr>
            <a:picLocks noChangeAspect="1"/>
          </p:cNvPicPr>
          <p:nvPr/>
        </p:nvPicPr>
        <p:blipFill>
          <a:blip r:embed="rId6"/>
          <a:stretch>
            <a:fillRect/>
          </a:stretch>
        </p:blipFill>
        <p:spPr>
          <a:xfrm>
            <a:off x="1054970" y="3148643"/>
            <a:ext cx="1407556" cy="834757"/>
          </a:xfrm>
          <a:prstGeom prst="rect">
            <a:avLst/>
          </a:prstGeom>
        </p:spPr>
      </p:pic>
    </p:spTree>
    <p:extLst>
      <p:ext uri="{BB962C8B-B14F-4D97-AF65-F5344CB8AC3E}">
        <p14:creationId xmlns:p14="http://schemas.microsoft.com/office/powerpoint/2010/main" val="314233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2280621" y="2990626"/>
            <a:ext cx="1215614" cy="1215614"/>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Modernize Apps</a:t>
            </a:r>
          </a:p>
        </p:txBody>
      </p:sp>
      <p:sp>
        <p:nvSpPr>
          <p:cNvPr id="12" name="Oval 11"/>
          <p:cNvSpPr/>
          <p:nvPr/>
        </p:nvSpPr>
        <p:spPr>
          <a:xfrm>
            <a:off x="5349239" y="3022898"/>
            <a:ext cx="1245197" cy="1183342"/>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API integration</a:t>
            </a:r>
          </a:p>
        </p:txBody>
      </p:sp>
      <p:sp>
        <p:nvSpPr>
          <p:cNvPr id="13" name="Oval 12"/>
          <p:cNvSpPr/>
          <p:nvPr/>
        </p:nvSpPr>
        <p:spPr>
          <a:xfrm>
            <a:off x="3801034" y="1110748"/>
            <a:ext cx="1243406" cy="1182006"/>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US" sz="1200" b="1" dirty="0">
                <a:solidFill>
                  <a:schemeClr val="bg2"/>
                </a:solidFill>
              </a:rPr>
              <a:t>Modernize Middleware</a:t>
            </a:r>
          </a:p>
        </p:txBody>
      </p:sp>
      <p:cxnSp>
        <p:nvCxnSpPr>
          <p:cNvPr id="5" name="Straight Connector 4"/>
          <p:cNvCxnSpPr>
            <a:stCxn id="3" idx="7"/>
            <a:endCxn id="13" idx="3"/>
          </p:cNvCxnSpPr>
          <p:nvPr/>
        </p:nvCxnSpPr>
        <p:spPr>
          <a:xfrm flipV="1">
            <a:off x="3318212" y="2119653"/>
            <a:ext cx="664915" cy="10489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2" idx="1"/>
            <a:endCxn id="13" idx="5"/>
          </p:cNvCxnSpPr>
          <p:nvPr/>
        </p:nvCxnSpPr>
        <p:spPr>
          <a:xfrm flipH="1" flipV="1">
            <a:off x="4862347" y="2119653"/>
            <a:ext cx="669247" cy="1076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3" idx="6"/>
            <a:endCxn id="12" idx="2"/>
          </p:cNvCxnSpPr>
          <p:nvPr/>
        </p:nvCxnSpPr>
        <p:spPr>
          <a:xfrm>
            <a:off x="3496235" y="3598433"/>
            <a:ext cx="1853004" cy="16136"/>
          </a:xfrm>
          <a:prstGeom prst="line">
            <a:avLst/>
          </a:prstGeom>
        </p:spPr>
        <p:style>
          <a:lnRef idx="2">
            <a:schemeClr val="accent1"/>
          </a:lnRef>
          <a:fillRef idx="0">
            <a:schemeClr val="accent1"/>
          </a:fillRef>
          <a:effectRef idx="1">
            <a:schemeClr val="accent1"/>
          </a:effectRef>
          <a:fontRef idx="minor">
            <a:schemeClr val="tx1"/>
          </a:fontRef>
        </p:style>
      </p:cxnSp>
      <p:sp>
        <p:nvSpPr>
          <p:cNvPr id="31" name="Circular Arrow 30"/>
          <p:cNvSpPr/>
          <p:nvPr/>
        </p:nvSpPr>
        <p:spPr>
          <a:xfrm rot="3515504">
            <a:off x="4885471" y="98764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2" name="TextBox 31"/>
          <p:cNvSpPr txBox="1"/>
          <p:nvPr/>
        </p:nvSpPr>
        <p:spPr>
          <a:xfrm>
            <a:off x="5763523" y="1193920"/>
            <a:ext cx="2724261" cy="507831"/>
          </a:xfrm>
          <a:prstGeom prst="rect">
            <a:avLst/>
          </a:prstGeom>
          <a:noFill/>
        </p:spPr>
        <p:txBody>
          <a:bodyPr wrap="square" rtlCol="0">
            <a:spAutoFit/>
          </a:bodyPr>
          <a:lstStyle/>
          <a:p>
            <a:r>
              <a:rPr lang="en-US" dirty="0">
                <a:solidFill>
                  <a:schemeClr val="bg2"/>
                </a:solidFill>
              </a:rPr>
              <a:t>monolithic middleware </a:t>
            </a:r>
            <a:r>
              <a:rPr lang="en-US" dirty="0">
                <a:solidFill>
                  <a:schemeClr val="bg2"/>
                </a:solidFill>
                <a:sym typeface="Wingdings"/>
              </a:rPr>
              <a:t></a:t>
            </a:r>
          </a:p>
          <a:p>
            <a:r>
              <a:rPr lang="en-US" dirty="0">
                <a:solidFill>
                  <a:schemeClr val="bg2"/>
                </a:solidFill>
                <a:sym typeface="Wingdings"/>
              </a:rPr>
              <a:t>containerized middleware</a:t>
            </a:r>
            <a:endParaRPr lang="en-US" dirty="0">
              <a:solidFill>
                <a:schemeClr val="bg2"/>
              </a:solidFill>
            </a:endParaRPr>
          </a:p>
        </p:txBody>
      </p:sp>
      <p:sp>
        <p:nvSpPr>
          <p:cNvPr id="33" name="TextBox 32"/>
          <p:cNvSpPr txBox="1"/>
          <p:nvPr/>
        </p:nvSpPr>
        <p:spPr>
          <a:xfrm>
            <a:off x="620060" y="2770265"/>
            <a:ext cx="1379396" cy="923330"/>
          </a:xfrm>
          <a:prstGeom prst="rect">
            <a:avLst/>
          </a:prstGeom>
          <a:noFill/>
        </p:spPr>
        <p:txBody>
          <a:bodyPr wrap="square" rtlCol="0">
            <a:spAutoFit/>
          </a:bodyPr>
          <a:lstStyle/>
          <a:p>
            <a:r>
              <a:rPr lang="en-US" dirty="0">
                <a:solidFill>
                  <a:schemeClr val="bg2"/>
                </a:solidFill>
              </a:rPr>
              <a:t>migrate</a:t>
            </a:r>
            <a:r>
              <a:rPr lang="en-US" dirty="0">
                <a:solidFill>
                  <a:schemeClr val="bg2"/>
                </a:solidFill>
                <a:sym typeface="Wingdings"/>
              </a:rPr>
              <a:t></a:t>
            </a:r>
          </a:p>
          <a:p>
            <a:r>
              <a:rPr lang="en-US" dirty="0">
                <a:solidFill>
                  <a:schemeClr val="bg2"/>
                </a:solidFill>
                <a:sym typeface="Wingdings"/>
              </a:rPr>
              <a:t>augment</a:t>
            </a:r>
          </a:p>
          <a:p>
            <a:r>
              <a:rPr lang="en-US" dirty="0">
                <a:solidFill>
                  <a:schemeClr val="bg2"/>
                </a:solidFill>
                <a:sym typeface="Wingdings"/>
              </a:rPr>
              <a:t>refactor</a:t>
            </a:r>
          </a:p>
          <a:p>
            <a:endParaRPr lang="en-US" dirty="0">
              <a:solidFill>
                <a:schemeClr val="bg2"/>
              </a:solidFill>
            </a:endParaRPr>
          </a:p>
        </p:txBody>
      </p:sp>
      <p:sp>
        <p:nvSpPr>
          <p:cNvPr id="34" name="Circular Arrow 33"/>
          <p:cNvSpPr/>
          <p:nvPr/>
        </p:nvSpPr>
        <p:spPr>
          <a:xfrm rot="18084496" flipH="1">
            <a:off x="1522404" y="274272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TextBox 34"/>
          <p:cNvSpPr txBox="1"/>
          <p:nvPr/>
        </p:nvSpPr>
        <p:spPr>
          <a:xfrm>
            <a:off x="7298940" y="3845027"/>
            <a:ext cx="1490058" cy="507831"/>
          </a:xfrm>
          <a:prstGeom prst="rect">
            <a:avLst/>
          </a:prstGeom>
          <a:noFill/>
        </p:spPr>
        <p:txBody>
          <a:bodyPr wrap="square" rtlCol="0">
            <a:spAutoFit/>
          </a:bodyPr>
          <a:lstStyle/>
          <a:p>
            <a:r>
              <a:rPr lang="en-US" dirty="0">
                <a:solidFill>
                  <a:schemeClr val="bg2"/>
                </a:solidFill>
              </a:rPr>
              <a:t>SOA</a:t>
            </a:r>
            <a:r>
              <a:rPr lang="en-US" dirty="0">
                <a:solidFill>
                  <a:schemeClr val="bg2"/>
                </a:solidFill>
                <a:sym typeface="Wingdings"/>
              </a:rPr>
              <a:t> Interaction APIs</a:t>
            </a:r>
            <a:endParaRPr lang="en-US" dirty="0">
              <a:solidFill>
                <a:schemeClr val="bg2"/>
              </a:solidFill>
            </a:endParaRPr>
          </a:p>
        </p:txBody>
      </p:sp>
      <p:sp>
        <p:nvSpPr>
          <p:cNvPr id="36" name="Circular Arrow 35"/>
          <p:cNvSpPr/>
          <p:nvPr/>
        </p:nvSpPr>
        <p:spPr>
          <a:xfrm rot="5615309">
            <a:off x="6398450" y="3375890"/>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grpSp>
        <p:nvGrpSpPr>
          <p:cNvPr id="42" name="Group 41"/>
          <p:cNvGrpSpPr/>
          <p:nvPr/>
        </p:nvGrpSpPr>
        <p:grpSpPr>
          <a:xfrm rot="5604225">
            <a:off x="6305837" y="554427"/>
            <a:ext cx="382492" cy="672974"/>
            <a:chOff x="2056500" y="1797464"/>
            <a:chExt cx="382492" cy="672974"/>
          </a:xfrm>
        </p:grpSpPr>
        <p:sp>
          <p:nvSpPr>
            <p:cNvPr id="39" name="Oval 38"/>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0" name="Oval 39"/>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1" name="Oval 40"/>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3" name="TextBox 42"/>
          <p:cNvSpPr txBox="1"/>
          <p:nvPr/>
        </p:nvSpPr>
        <p:spPr>
          <a:xfrm>
            <a:off x="800093" y="15604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4" name="Group 43"/>
          <p:cNvGrpSpPr/>
          <p:nvPr/>
        </p:nvGrpSpPr>
        <p:grpSpPr>
          <a:xfrm>
            <a:off x="1649502" y="2137349"/>
            <a:ext cx="382492" cy="672974"/>
            <a:chOff x="2056500" y="1797464"/>
            <a:chExt cx="382492" cy="672974"/>
          </a:xfrm>
        </p:grpSpPr>
        <p:sp>
          <p:nvSpPr>
            <p:cNvPr id="45" name="Oval 44"/>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6" name="Oval 45"/>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7" name="Oval 46"/>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8" name="TextBox 47"/>
          <p:cNvSpPr txBox="1"/>
          <p:nvPr/>
        </p:nvSpPr>
        <p:spPr>
          <a:xfrm>
            <a:off x="7032971" y="4493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9" name="Group 48"/>
          <p:cNvGrpSpPr/>
          <p:nvPr/>
        </p:nvGrpSpPr>
        <p:grpSpPr>
          <a:xfrm rot="16398793">
            <a:off x="6202870" y="4193084"/>
            <a:ext cx="382492" cy="672974"/>
            <a:chOff x="2056500" y="1797464"/>
            <a:chExt cx="382492" cy="672974"/>
          </a:xfrm>
        </p:grpSpPr>
        <p:sp>
          <p:nvSpPr>
            <p:cNvPr id="50" name="Oval 49"/>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1" name="Oval 50"/>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2" name="Oval 51"/>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53" name="TextBox 52"/>
          <p:cNvSpPr txBox="1"/>
          <p:nvPr/>
        </p:nvSpPr>
        <p:spPr>
          <a:xfrm>
            <a:off x="4498620" y="4703340"/>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spTree>
    <p:extLst>
      <p:ext uri="{BB962C8B-B14F-4D97-AF65-F5344CB8AC3E}">
        <p14:creationId xmlns:p14="http://schemas.microsoft.com/office/powerpoint/2010/main" val="4125036179"/>
      </p:ext>
    </p:extLst>
  </p:cSld>
  <p:clrMapOvr>
    <a:masterClrMapping/>
  </p:clrMapOvr>
  <p:transition spd="med">
    <p:fade/>
  </p:transition>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9263</TotalTime>
  <Words>2492</Words>
  <Application>Microsoft Macintosh PowerPoint</Application>
  <PresentationFormat>On-screen Show (16:9)</PresentationFormat>
  <Paragraphs>587</Paragraphs>
  <Slides>44</Slides>
  <Notes>7</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44</vt:i4>
      </vt:variant>
    </vt:vector>
  </HeadingPairs>
  <TitlesOfParts>
    <vt:vector size="69" baseType="lpstr">
      <vt:lpstr>ＭＳ 明朝</vt:lpstr>
      <vt:lpstr>ＭＳ Ｐゴシック</vt:lpstr>
      <vt:lpstr>ＭＳ Ｐゴシック</vt:lpstr>
      <vt:lpstr>.AppleSystemUIFont</vt:lpstr>
      <vt:lpstr>Arial</vt:lpstr>
      <vt:lpstr>Calibri</vt:lpstr>
      <vt:lpstr>Cambria</vt:lpstr>
      <vt:lpstr>Helvetica</vt:lpstr>
      <vt:lpstr>Helvetica Light</vt:lpstr>
      <vt:lpstr>Helvetica Neue</vt:lpstr>
      <vt:lpstr>Helvetica Neue Light</vt:lpstr>
      <vt:lpstr>Helvetica Neue Medium</vt:lpstr>
      <vt:lpstr>HelvNeue Bold for IBM</vt:lpstr>
      <vt:lpstr>HelvNeue Light for IBM</vt:lpstr>
      <vt:lpstr>HelvNeue Light Italic for IBM</vt:lpstr>
      <vt:lpstr>HelvNeue Roman for IBM</vt:lpstr>
      <vt:lpstr>IBM Plex Sans</vt:lpstr>
      <vt:lpstr>IBM Plex Sans Light</vt:lpstr>
      <vt:lpstr>IBM Plex Sans SemiBold</vt:lpstr>
      <vt:lpstr>LucidaGrande</vt:lpstr>
      <vt:lpstr>Times New Roman</vt:lpstr>
      <vt:lpstr>Wingdings</vt:lpstr>
      <vt:lpstr>dk_blu_background_2017</vt:lpstr>
      <vt:lpstr>1_dk_blu_background_2017</vt:lpstr>
      <vt:lpstr>gry_background_2017</vt:lpstr>
      <vt:lpstr>IBM Application Modernization  </vt:lpstr>
      <vt:lpstr>PowerPoint Presentation</vt:lpstr>
      <vt:lpstr>PowerPoint Presentation</vt:lpstr>
      <vt:lpstr>PowerPoint Presentation</vt:lpstr>
      <vt:lpstr>PowerPoint Presentation</vt:lpstr>
      <vt:lpstr>PowerPoint Presentation</vt:lpstr>
      <vt:lpstr>Reference Architecture for Application Modernization</vt:lpstr>
      <vt:lpstr>PowerPoint Presentation</vt:lpstr>
      <vt:lpstr>AppMod @3000ft</vt:lpstr>
      <vt:lpstr>AppMod @3000ft</vt:lpstr>
      <vt:lpstr>PowerPoint Presentation</vt:lpstr>
      <vt:lpstr>PowerPoint Presentation</vt:lpstr>
      <vt:lpstr>PowerPoint Presentation</vt:lpstr>
      <vt:lpstr>PowerPoint Presentation</vt:lpstr>
      <vt:lpstr>Containerized Monolith</vt:lpstr>
      <vt:lpstr>Fast Monolith</vt:lpstr>
      <vt:lpstr>Scalable Monolith</vt:lpstr>
      <vt:lpstr>Macro-services aka “Microlith”</vt:lpstr>
      <vt:lpstr>Microservice</vt:lpstr>
      <vt:lpstr>Example: Refactoring a Monolith to Microservices</vt:lpstr>
      <vt:lpstr>Modernization Outcomes</vt:lpstr>
      <vt:lpstr>Why WebSphere Liberty?</vt:lpstr>
      <vt:lpstr>PowerPoint Presentation</vt:lpstr>
      <vt:lpstr>PowerPoint Presentation</vt:lpstr>
      <vt:lpstr>AppMod @3000ft</vt:lpstr>
      <vt:lpstr>Traditional Middleware Deployment “Hairball”</vt:lpstr>
      <vt:lpstr>Untangling the Hairball with Containerized Middleware microservices</vt:lpstr>
      <vt:lpstr>Deploying Containerized Middleware</vt:lpstr>
      <vt:lpstr>App is MQ Client  Traditional Setup</vt:lpstr>
      <vt:lpstr>Disentangled Messaging – MQ “microservices”</vt:lpstr>
      <vt:lpstr>Modernize cloud development experience with enterprise middleware microservices</vt:lpstr>
      <vt:lpstr>AppMod @3000ft</vt:lpstr>
      <vt:lpstr>Digital Apps Present New Integration Challenges</vt:lpstr>
      <vt:lpstr>Digital Applications Require a new Interaction Tier</vt:lpstr>
      <vt:lpstr>API Integration Patterns</vt:lpstr>
      <vt:lpstr>Enhancing existing ESB pattern</vt:lpstr>
      <vt:lpstr>Breaking up the centralized ESB into independently maintainable and scalable pieces</vt:lpstr>
      <vt:lpstr>AppMod @3000ft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Application Modernization</dc:title>
  <dc:creator>Troy Lewis</dc:creator>
  <cp:lastModifiedBy>Dave Mulley</cp:lastModifiedBy>
  <cp:revision>399</cp:revision>
  <dcterms:created xsi:type="dcterms:W3CDTF">2018-02-15T19:42:14Z</dcterms:created>
  <dcterms:modified xsi:type="dcterms:W3CDTF">2018-05-15T18:27:19Z</dcterms:modified>
</cp:coreProperties>
</file>